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1" r:id="rId44"/>
    <p:sldId id="299" r:id="rId4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0293" y="209295"/>
            <a:ext cx="5963412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33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675" y="1913839"/>
            <a:ext cx="7486649" cy="273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3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762000"/>
            <a:ext cx="62484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23060" marR="534670" indent="-807720">
              <a:spcAft>
                <a:spcPts val="0"/>
              </a:spcAft>
            </a:pPr>
            <a:endParaRPr lang="en-US" b="1" u="sng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23060" marR="534670" indent="-807720">
              <a:spcAft>
                <a:spcPts val="0"/>
              </a:spcAft>
            </a:pPr>
            <a:endParaRPr lang="en-US" b="1" u="sng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23060" marR="534670" indent="-807720">
              <a:spcAft>
                <a:spcPts val="0"/>
              </a:spcAft>
            </a:pPr>
            <a:endParaRPr lang="en-US" b="1" u="sng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23060" marR="534670" indent="-807720">
              <a:spcAft>
                <a:spcPts val="0"/>
              </a:spcAft>
            </a:pPr>
            <a:endParaRPr lang="en-US" b="1" u="sng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23060" marR="534670" indent="-807720">
              <a:spcAft>
                <a:spcPts val="0"/>
              </a:spcAft>
            </a:pPr>
            <a:endParaRPr lang="en-US" b="1" u="sng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23060" marR="534670" indent="-807720">
              <a:spcAft>
                <a:spcPts val="0"/>
              </a:spcAft>
            </a:pPr>
            <a:r>
              <a:rPr lang="ru-RU" b="1" u="sng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10. Кровь. Лимфа. Кроветворение (</a:t>
            </a:r>
            <a:r>
              <a:rPr lang="ru-RU" b="1" u="sng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гемопоэз</a:t>
            </a:r>
            <a:r>
              <a:rPr lang="ru-RU" b="1" u="sng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Эмбриональный </a:t>
            </a:r>
            <a:r>
              <a:rPr lang="ru-RU" b="1" u="sng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гемопоэз</a:t>
            </a:r>
            <a:r>
              <a:rPr lang="ru-RU" b="1" u="sng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Постэмбриональный </a:t>
            </a:r>
            <a:r>
              <a:rPr lang="ru-RU" b="1" u="sng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гемопоэз</a:t>
            </a:r>
            <a:r>
              <a:rPr lang="ru-RU" b="1" u="sng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444" y="482853"/>
            <a:ext cx="3054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Гематокрит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3567"/>
            <a:ext cx="3796029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Процент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объёма, </a:t>
            </a:r>
            <a:r>
              <a:rPr sz="2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который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занимают </a:t>
            </a:r>
            <a:r>
              <a:rPr sz="2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эритроциты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общем </a:t>
            </a:r>
            <a:r>
              <a:rPr sz="2800" spc="-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объеме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крови</a:t>
            </a:r>
            <a:endParaRPr sz="2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Мужчины</a:t>
            </a:r>
            <a:r>
              <a:rPr sz="2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800" spc="-5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40-54%</a:t>
            </a:r>
            <a:endParaRPr sz="2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Женщины</a:t>
            </a:r>
            <a:r>
              <a:rPr sz="2800" spc="-6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800" spc="-5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38-47%</a:t>
            </a:r>
            <a:endParaRPr sz="2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Снижение</a:t>
            </a:r>
            <a:endParaRPr sz="2800">
              <a:latin typeface="Cambria"/>
              <a:cs typeface="Cambria"/>
            </a:endParaRPr>
          </a:p>
          <a:p>
            <a:pPr marL="355600" marR="669925">
              <a:lnSpc>
                <a:spcPct val="100000"/>
              </a:lnSpc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гематокрита</a:t>
            </a:r>
            <a:r>
              <a:rPr sz="2800" spc="-8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при </a:t>
            </a:r>
            <a:r>
              <a:rPr sz="2800" spc="-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анемиях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625" y="1557337"/>
            <a:ext cx="2924175" cy="4464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9710" marR="5080" indent="-1360805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Microsoft Sans Serif"/>
                <a:cs typeface="Microsoft Sans Serif"/>
              </a:rPr>
              <a:t>Мембрана</a:t>
            </a:r>
            <a:r>
              <a:rPr spc="-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и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цитоскелет </a:t>
            </a:r>
            <a:r>
              <a:rPr spc="-104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эритроцитов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691" y="1596136"/>
            <a:ext cx="406844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ts val="228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0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цитоскелете</a:t>
            </a:r>
            <a:r>
              <a:rPr sz="20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есть</a:t>
            </a:r>
            <a:endParaRPr sz="2000">
              <a:latin typeface="Cambria"/>
              <a:cs typeface="Cambria"/>
            </a:endParaRPr>
          </a:p>
          <a:p>
            <a:pPr marL="355600" marR="151130" algn="just">
              <a:lnSpc>
                <a:spcPts val="2160"/>
              </a:lnSpc>
              <a:spcBef>
                <a:spcPts val="155"/>
              </a:spcBef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специальный белок </a:t>
            </a:r>
            <a:r>
              <a:rPr sz="2000" b="1" spc="-5" dirty="0">
                <a:solidFill>
                  <a:srgbClr val="003399"/>
                </a:solidFill>
                <a:latin typeface="Cambria"/>
                <a:cs typeface="Cambria"/>
              </a:rPr>
              <a:t>спектрин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, </a:t>
            </a:r>
            <a:r>
              <a:rPr sz="2000" spc="-4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который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связан с внутренним 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слоем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плазматической</a:t>
            </a:r>
            <a:endParaRPr sz="2000">
              <a:latin typeface="Cambria"/>
              <a:cs typeface="Cambria"/>
            </a:endParaRPr>
          </a:p>
          <a:p>
            <a:pPr marL="355600" algn="just">
              <a:lnSpc>
                <a:spcPts val="2010"/>
              </a:lnSpc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мембраны.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Благодаря</a:t>
            </a:r>
            <a:endParaRPr sz="2000">
              <a:latin typeface="Cambria"/>
              <a:cs typeface="Cambria"/>
            </a:endParaRPr>
          </a:p>
          <a:p>
            <a:pPr marL="355600" marR="518159">
              <a:lnSpc>
                <a:spcPts val="2160"/>
              </a:lnSpc>
              <a:spcBef>
                <a:spcPts val="150"/>
              </a:spcBef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спектрину поддерживается </a:t>
            </a:r>
            <a:r>
              <a:rPr sz="2000" spc="-4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двояковогнутая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форма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эритроцитов</a:t>
            </a:r>
            <a:endParaRPr sz="2000">
              <a:latin typeface="Cambria"/>
              <a:cs typeface="Cambria"/>
            </a:endParaRPr>
          </a:p>
          <a:p>
            <a:pPr marL="355600" marR="99060" indent="-342900">
              <a:lnSpc>
                <a:spcPts val="216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Основной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интегральный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белок </a:t>
            </a:r>
            <a:r>
              <a:rPr sz="2000" spc="-4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мембраны</a:t>
            </a:r>
            <a:r>
              <a:rPr sz="20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mbria"/>
                <a:cs typeface="Cambria"/>
              </a:rPr>
              <a:t>гликофорин</a:t>
            </a:r>
            <a:endParaRPr sz="2000">
              <a:latin typeface="Cambria"/>
              <a:cs typeface="Cambria"/>
            </a:endParaRPr>
          </a:p>
          <a:p>
            <a:pPr marL="355600" marR="987425" indent="-342900">
              <a:lnSpc>
                <a:spcPts val="216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Наружная поверхность </a:t>
            </a:r>
            <a:r>
              <a:rPr sz="2000" spc="-4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мембраны</a:t>
            </a:r>
            <a:r>
              <a:rPr sz="20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покрыта 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гликокаликсом</a:t>
            </a:r>
            <a:r>
              <a:rPr sz="2000" b="1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(богат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ts val="2010"/>
              </a:lnSpc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углеводами)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который</a:t>
            </a:r>
            <a:r>
              <a:rPr sz="20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содержит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ts val="2280"/>
              </a:lnSpc>
            </a:pP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антигены</a:t>
            </a:r>
            <a:r>
              <a:rPr sz="2000" b="1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группы</a:t>
            </a:r>
            <a:r>
              <a:rPr sz="2000" b="1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крови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3200"/>
            <a:ext cx="4212504" cy="27212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603" y="514095"/>
            <a:ext cx="735393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Лейкоциты</a:t>
            </a:r>
            <a:r>
              <a:rPr spc="200" dirty="0"/>
              <a:t> </a:t>
            </a:r>
            <a:r>
              <a:rPr sz="3200" spc="-5" dirty="0"/>
              <a:t>(6-10 тыс</a:t>
            </a:r>
            <a:r>
              <a:rPr sz="3200" spc="-15" dirty="0"/>
              <a:t> </a:t>
            </a:r>
            <a:r>
              <a:rPr sz="3200" dirty="0"/>
              <a:t>в</a:t>
            </a:r>
            <a:r>
              <a:rPr sz="3200" spc="-15" dirty="0"/>
              <a:t> </a:t>
            </a:r>
            <a:r>
              <a:rPr sz="3200" dirty="0"/>
              <a:t>1</a:t>
            </a:r>
            <a:r>
              <a:rPr sz="3200" spc="-15" dirty="0"/>
              <a:t> </a:t>
            </a:r>
            <a:r>
              <a:rPr sz="3200" dirty="0"/>
              <a:t>мм³</a:t>
            </a:r>
            <a:r>
              <a:rPr sz="3200" spc="-25" dirty="0"/>
              <a:t> </a:t>
            </a:r>
            <a:r>
              <a:rPr sz="3200" spc="-5" dirty="0"/>
              <a:t>крови)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34389" y="1925613"/>
            <a:ext cx="2914650" cy="32473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399"/>
                </a:solidFill>
                <a:latin typeface="Cambria"/>
                <a:cs typeface="Cambria"/>
              </a:rPr>
              <a:t>Гранулоциты</a:t>
            </a:r>
            <a:endParaRPr sz="2800">
              <a:latin typeface="Cambria"/>
              <a:cs typeface="Cambria"/>
            </a:endParaRPr>
          </a:p>
          <a:p>
            <a:pPr marL="755650" lvl="1" indent="-28638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  <a:tab pos="756285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Нейтрофилы</a:t>
            </a:r>
            <a:endParaRPr sz="2400">
              <a:latin typeface="Cambria"/>
              <a:cs typeface="Cambria"/>
            </a:endParaRPr>
          </a:p>
          <a:p>
            <a:pPr marL="755650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  <a:tab pos="756285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Эозинофилы</a:t>
            </a:r>
            <a:endParaRPr sz="2400">
              <a:latin typeface="Cambria"/>
              <a:cs typeface="Cambria"/>
            </a:endParaRPr>
          </a:p>
          <a:p>
            <a:pPr marL="755650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5650" algn="l"/>
                <a:tab pos="756285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Базофилы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003399"/>
                </a:solidFill>
                <a:latin typeface="Cambria"/>
                <a:cs typeface="Cambria"/>
              </a:rPr>
              <a:t>Агранулоциты</a:t>
            </a:r>
            <a:endParaRPr sz="2800">
              <a:latin typeface="Cambria"/>
              <a:cs typeface="Cambria"/>
            </a:endParaRPr>
          </a:p>
          <a:p>
            <a:pPr marL="755650" lvl="1" indent="-28638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  <a:tab pos="756285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Лимфоциты</a:t>
            </a:r>
            <a:endParaRPr sz="2400">
              <a:latin typeface="Cambria"/>
              <a:cs typeface="Cambria"/>
            </a:endParaRPr>
          </a:p>
          <a:p>
            <a:pPr marL="755650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5650" algn="l"/>
                <a:tab pos="756285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Моноциты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5600" y="2205101"/>
            <a:ext cx="4772397" cy="19217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760" y="482853"/>
            <a:ext cx="6383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Лейкоцитарная</a:t>
            </a:r>
            <a:r>
              <a:rPr sz="4400" spc="-65" dirty="0"/>
              <a:t> </a:t>
            </a:r>
            <a:r>
              <a:rPr sz="4400" spc="-5" dirty="0"/>
              <a:t>формула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2806"/>
            <a:ext cx="7569834" cy="441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Лейкоцитарная</a:t>
            </a:r>
            <a:r>
              <a:rPr sz="3200" spc="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формула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 – процентное </a:t>
            </a:r>
            <a:r>
              <a:rPr sz="3200" spc="-69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содержание</a:t>
            </a:r>
            <a:r>
              <a:rPr sz="3200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отдельных</a:t>
            </a:r>
            <a:r>
              <a:rPr sz="3200" spc="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форм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лейкоцитов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Нейтрофилы</a:t>
            </a:r>
            <a:r>
              <a:rPr sz="32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-</a:t>
            </a:r>
            <a:r>
              <a:rPr sz="32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47 –</a:t>
            </a:r>
            <a:r>
              <a:rPr sz="32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72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%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Эозинофилы</a:t>
            </a:r>
            <a:r>
              <a:rPr sz="3200" spc="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32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0,5</a:t>
            </a:r>
            <a:r>
              <a:rPr sz="32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32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5,0</a:t>
            </a:r>
            <a:r>
              <a:rPr sz="32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%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Базофилы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 -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0</a:t>
            </a:r>
            <a:r>
              <a:rPr sz="32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—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1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%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Лимфоциты -</a:t>
            </a:r>
            <a:r>
              <a:rPr sz="32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19 –</a:t>
            </a:r>
            <a:r>
              <a:rPr sz="32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37 %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Моноциты</a:t>
            </a:r>
            <a:r>
              <a:rPr sz="3200" spc="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-</a:t>
            </a:r>
            <a:r>
              <a:rPr sz="32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3-11 %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 marR="5080" indent="2984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Все лейкоциты </a:t>
            </a:r>
            <a:r>
              <a:rPr dirty="0"/>
              <a:t>имеют </a:t>
            </a:r>
            <a:r>
              <a:rPr spc="5" dirty="0"/>
              <a:t> </a:t>
            </a:r>
            <a:r>
              <a:rPr dirty="0"/>
              <a:t>способность</a:t>
            </a:r>
            <a:r>
              <a:rPr spc="-60" dirty="0"/>
              <a:t> </a:t>
            </a:r>
            <a:r>
              <a:rPr dirty="0"/>
              <a:t>к</a:t>
            </a:r>
            <a:r>
              <a:rPr spc="-40" dirty="0"/>
              <a:t> </a:t>
            </a:r>
            <a:r>
              <a:rPr spc="-5" dirty="0"/>
              <a:t>диапедезу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7276"/>
            <a:ext cx="8964549" cy="38686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9083" y="482853"/>
            <a:ext cx="5006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Лимфоциты</a:t>
            </a:r>
            <a:r>
              <a:rPr sz="4400" spc="200" dirty="0"/>
              <a:t> </a:t>
            </a:r>
            <a:r>
              <a:rPr sz="3200" spc="-5" dirty="0"/>
              <a:t>(19-37%)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37309"/>
            <a:ext cx="4532630" cy="479233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marR="555625" indent="-342900">
              <a:lnSpc>
                <a:spcPts val="216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Бывают</a:t>
            </a:r>
            <a:r>
              <a:rPr sz="2000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трёх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видов: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Т-</a:t>
            </a:r>
            <a:r>
              <a:rPr sz="2000" spc="-5" dirty="0">
                <a:solidFill>
                  <a:srgbClr val="FF0000"/>
                </a:solidFill>
                <a:latin typeface="Cambria"/>
                <a:cs typeface="Cambria"/>
              </a:rPr>
              <a:t>,</a:t>
            </a:r>
            <a:r>
              <a:rPr sz="20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В-</a:t>
            </a:r>
            <a:r>
              <a:rPr sz="2000" i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mbria"/>
                <a:cs typeface="Cambria"/>
              </a:rPr>
              <a:t>и NK- </a:t>
            </a:r>
            <a:r>
              <a:rPr sz="2000" spc="-4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mbria"/>
                <a:cs typeface="Cambria"/>
              </a:rPr>
              <a:t>лимфоциты</a:t>
            </a:r>
            <a:endParaRPr sz="200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355600" marR="249554" indent="-342900">
              <a:lnSpc>
                <a:spcPts val="216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Около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80%</a:t>
            </a:r>
            <a:r>
              <a:rPr sz="20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лимфоцитов</a:t>
            </a:r>
            <a:r>
              <a:rPr sz="20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крови</a:t>
            </a:r>
            <a:r>
              <a:rPr sz="20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– </a:t>
            </a:r>
            <a:r>
              <a:rPr sz="2000" spc="-4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это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Т-лимфоциты</a:t>
            </a:r>
            <a:endParaRPr sz="2000" dirty="0">
              <a:latin typeface="Cambria"/>
              <a:cs typeface="Cambria"/>
            </a:endParaRPr>
          </a:p>
          <a:p>
            <a:pPr marL="355600" indent="-342900">
              <a:lnSpc>
                <a:spcPts val="2280"/>
              </a:lnSpc>
              <a:spcBef>
                <a:spcPts val="204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3399"/>
                </a:solidFill>
                <a:latin typeface="Cambria"/>
                <a:cs typeface="Cambria"/>
              </a:rPr>
              <a:t>Т-лимфоциты</a:t>
            </a:r>
            <a:r>
              <a:rPr sz="2000" b="1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участвуют</a:t>
            </a:r>
            <a:r>
              <a:rPr sz="2000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endParaRPr sz="2000" dirty="0">
              <a:latin typeface="Cambria"/>
              <a:cs typeface="Cambria"/>
            </a:endParaRPr>
          </a:p>
          <a:p>
            <a:pPr marL="355600">
              <a:lnSpc>
                <a:spcPts val="2280"/>
              </a:lnSpc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процессах</a:t>
            </a:r>
            <a:r>
              <a:rPr sz="20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клеточного</a:t>
            </a:r>
            <a:r>
              <a:rPr sz="20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иммунитета</a:t>
            </a:r>
            <a:endParaRPr sz="2000" dirty="0">
              <a:latin typeface="Cambria"/>
              <a:cs typeface="Cambria"/>
            </a:endParaRPr>
          </a:p>
          <a:p>
            <a:pPr marL="355600" marR="723900" indent="-342900">
              <a:lnSpc>
                <a:spcPts val="2160"/>
              </a:lnSpc>
              <a:spcBef>
                <a:spcPts val="515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3399"/>
                </a:solidFill>
                <a:latin typeface="Cambria"/>
                <a:cs typeface="Cambria"/>
              </a:rPr>
              <a:t>В-лимфоциты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— в процессах </a:t>
            </a:r>
            <a:r>
              <a:rPr sz="2000" spc="-4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гуморального</a:t>
            </a:r>
            <a:r>
              <a:rPr sz="20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иммунитета.</a:t>
            </a:r>
            <a:endParaRPr sz="2000" dirty="0">
              <a:latin typeface="Cambria"/>
              <a:cs typeface="Cambria"/>
            </a:endParaRPr>
          </a:p>
          <a:p>
            <a:pPr marL="355600" marR="5080" indent="-342900" algn="just">
              <a:lnSpc>
                <a:spcPts val="2160"/>
              </a:lnSpc>
              <a:spcBef>
                <a:spcPts val="480"/>
              </a:spcBef>
              <a:buFont typeface="Cambria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003399"/>
                </a:solidFill>
                <a:latin typeface="Cambria"/>
                <a:cs typeface="Cambria"/>
              </a:rPr>
              <a:t>NK-лимфоциты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(естественные или </a:t>
            </a:r>
            <a:r>
              <a:rPr sz="2000" spc="-4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натуральные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киллеры, 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англ. </a:t>
            </a:r>
            <a:r>
              <a:rPr sz="2000" i="1" spc="-10" dirty="0">
                <a:solidFill>
                  <a:srgbClr val="003399"/>
                </a:solidFill>
                <a:latin typeface="Cambria"/>
                <a:cs typeface="Cambria"/>
              </a:rPr>
              <a:t>natural </a:t>
            </a:r>
            <a:r>
              <a:rPr sz="2000" i="1" spc="-4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i="1" spc="-5" dirty="0">
                <a:solidFill>
                  <a:srgbClr val="003399"/>
                </a:solidFill>
                <a:latin typeface="Cambria"/>
                <a:cs typeface="Cambria"/>
              </a:rPr>
              <a:t>killer cell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,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NK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cell)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—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большие</a:t>
            </a:r>
            <a:endParaRPr sz="2000" dirty="0">
              <a:latin typeface="Cambria"/>
              <a:cs typeface="Cambria"/>
            </a:endParaRPr>
          </a:p>
          <a:p>
            <a:pPr marL="355600" marR="1068705">
              <a:lnSpc>
                <a:spcPts val="2160"/>
              </a:lnSpc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гранулярные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лимфоциты,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обладающие</a:t>
            </a:r>
            <a:r>
              <a:rPr sz="2000" spc="-5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естественной</a:t>
            </a:r>
            <a:endParaRPr sz="2000" dirty="0">
              <a:latin typeface="Cambria"/>
              <a:cs typeface="Cambria"/>
            </a:endParaRPr>
          </a:p>
          <a:p>
            <a:pPr marL="355600" marR="31750">
              <a:lnSpc>
                <a:spcPts val="2160"/>
              </a:lnSpc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цитотоксичностью</a:t>
            </a:r>
            <a:r>
              <a:rPr sz="2000" spc="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против</a:t>
            </a:r>
            <a:r>
              <a:rPr sz="2000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раковых </a:t>
            </a:r>
            <a:r>
              <a:rPr sz="2000" spc="-4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клеток</a:t>
            </a:r>
            <a:r>
              <a:rPr sz="20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клеток,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зараженных</a:t>
            </a:r>
            <a:endParaRPr sz="2000" dirty="0">
              <a:latin typeface="Cambria"/>
              <a:cs typeface="Cambria"/>
            </a:endParaRPr>
          </a:p>
          <a:p>
            <a:pPr marL="355600">
              <a:lnSpc>
                <a:spcPts val="2130"/>
              </a:lnSpc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вирусами.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300" y="1412875"/>
            <a:ext cx="3313049" cy="4968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65" y="363669"/>
            <a:ext cx="7967960" cy="61735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279" y="482853"/>
            <a:ext cx="4918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Моноциты</a:t>
            </a:r>
            <a:r>
              <a:rPr sz="4400" spc="-60" dirty="0"/>
              <a:t> </a:t>
            </a:r>
            <a:r>
              <a:rPr sz="4400" dirty="0"/>
              <a:t>(3-11%)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5091"/>
            <a:ext cx="3830954" cy="426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128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Самые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крупные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из </a:t>
            </a:r>
            <a:r>
              <a:rPr sz="24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форменных элементов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крови,</a:t>
            </a:r>
            <a:r>
              <a:rPr sz="24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ядро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бобовидное</a:t>
            </a:r>
            <a:endParaRPr sz="2400">
              <a:latin typeface="Cambria"/>
              <a:cs typeface="Cambria"/>
            </a:endParaRPr>
          </a:p>
          <a:p>
            <a:pPr marL="355600" marR="40830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400" spc="-6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крови</a:t>
            </a:r>
            <a:r>
              <a:rPr sz="2400" spc="-5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циркулируют </a:t>
            </a:r>
            <a:r>
              <a:rPr sz="2400" spc="-509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около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недели</a:t>
            </a:r>
            <a:endParaRPr sz="2400">
              <a:latin typeface="Cambria"/>
              <a:cs typeface="Cambri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Выйдя</a:t>
            </a:r>
            <a:r>
              <a:rPr sz="24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из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крови</a:t>
            </a:r>
            <a:r>
              <a:rPr sz="24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тканях </a:t>
            </a:r>
            <a:r>
              <a:rPr sz="2400" spc="-5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r>
              <a:rPr sz="24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органах</a:t>
            </a:r>
            <a:r>
              <a:rPr sz="24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становятся</a:t>
            </a:r>
            <a:endParaRPr sz="24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макрофагами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Моноциты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+</a:t>
            </a:r>
            <a:r>
              <a:rPr sz="24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макрофаги</a:t>
            </a:r>
            <a:endParaRPr sz="2400">
              <a:latin typeface="Cambria"/>
              <a:cs typeface="Cambria"/>
            </a:endParaRPr>
          </a:p>
          <a:p>
            <a:pPr marL="355600" marR="805815">
              <a:lnSpc>
                <a:spcPct val="100000"/>
              </a:lnSpc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= мононуклеарная </a:t>
            </a:r>
            <a:r>
              <a:rPr sz="24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система</a:t>
            </a:r>
            <a:r>
              <a:rPr sz="2400" spc="-8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фагоцитов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851" y="1557400"/>
            <a:ext cx="3527425" cy="49672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207068"/>
            <a:ext cx="8264834" cy="63293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126997"/>
            <a:ext cx="7777099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11150" marR="5080" indent="-21590">
              <a:lnSpc>
                <a:spcPct val="100000"/>
              </a:lnSpc>
              <a:spcBef>
                <a:spcPts val="100"/>
              </a:spcBef>
            </a:pPr>
            <a:r>
              <a:rPr dirty="0"/>
              <a:t>Кровь</a:t>
            </a:r>
            <a:r>
              <a:rPr spc="-4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5" dirty="0"/>
              <a:t>разновидность </a:t>
            </a:r>
            <a:r>
              <a:rPr spc="-865" dirty="0"/>
              <a:t> </a:t>
            </a:r>
            <a:r>
              <a:rPr spc="-5" dirty="0"/>
              <a:t>соединительной</a:t>
            </a:r>
            <a:r>
              <a:rPr spc="-40" dirty="0"/>
              <a:t> </a:t>
            </a:r>
            <a:r>
              <a:rPr spc="-5" dirty="0"/>
              <a:t>ткани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39289"/>
            <a:ext cx="3792220" cy="313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Клетки</a:t>
            </a:r>
            <a:r>
              <a:rPr sz="2800" spc="-5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форменные </a:t>
            </a:r>
            <a:r>
              <a:rPr sz="2800" spc="-60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элементы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крови</a:t>
            </a:r>
            <a:endParaRPr sz="2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spcBef>
                <a:spcPts val="585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Эритроциты</a:t>
            </a:r>
            <a:endParaRPr sz="24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Лейкоциты</a:t>
            </a:r>
            <a:endParaRPr sz="24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Тромбоциты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Межклеточное</a:t>
            </a:r>
            <a:endParaRPr sz="2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вещество</a:t>
            </a:r>
            <a:r>
              <a:rPr sz="2800" spc="-5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-</a:t>
            </a:r>
            <a:r>
              <a:rPr sz="2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плазма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875" y="1557400"/>
            <a:ext cx="3787775" cy="48243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2176" y="482853"/>
            <a:ext cx="5821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Нейтрофилы</a:t>
            </a:r>
            <a:r>
              <a:rPr sz="4400" spc="-70" dirty="0"/>
              <a:t> </a:t>
            </a:r>
            <a:r>
              <a:rPr sz="4400" spc="-5" dirty="0"/>
              <a:t>(47-72%)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1939"/>
            <a:ext cx="3726815" cy="32448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Самые</a:t>
            </a:r>
            <a:r>
              <a:rPr sz="2400" spc="-7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многочисленные</a:t>
            </a:r>
            <a:endParaRPr sz="2400">
              <a:latin typeface="Cambria"/>
              <a:cs typeface="Cambria"/>
            </a:endParaRPr>
          </a:p>
          <a:p>
            <a:pPr marL="355600" marR="123189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«Бойцы</a:t>
            </a:r>
            <a:r>
              <a:rPr sz="24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первой</a:t>
            </a:r>
            <a:r>
              <a:rPr sz="24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линии» </a:t>
            </a:r>
            <a:r>
              <a:rPr sz="2400" spc="-5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против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бактерий</a:t>
            </a:r>
            <a:endParaRPr sz="2400">
              <a:latin typeface="Cambria"/>
              <a:cs typeface="Cambria"/>
            </a:endParaRPr>
          </a:p>
          <a:p>
            <a:pPr marL="355600" marR="10541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В гранулах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содержится </a:t>
            </a:r>
            <a:r>
              <a:rPr sz="2400" spc="-5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фагоцитины, щелочная </a:t>
            </a:r>
            <a:r>
              <a:rPr sz="2400" spc="-5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фосфатаза</a:t>
            </a:r>
            <a:r>
              <a:rPr sz="2400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endParaRPr sz="24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пероксидаза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Ядро</a:t>
            </a:r>
            <a:r>
              <a:rPr sz="2400" spc="-9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сегментированное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557400"/>
            <a:ext cx="3267075" cy="48243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791" y="482853"/>
            <a:ext cx="6631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Нейтрофилы</a:t>
            </a:r>
            <a:r>
              <a:rPr sz="4400" spc="-45" dirty="0"/>
              <a:t> </a:t>
            </a:r>
            <a:r>
              <a:rPr sz="4400" dirty="0"/>
              <a:t>-</a:t>
            </a:r>
            <a:r>
              <a:rPr sz="4400" spc="-25" dirty="0"/>
              <a:t> </a:t>
            </a:r>
            <a:r>
              <a:rPr sz="4400" spc="-5" dirty="0"/>
              <a:t>микрофаги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90852"/>
            <a:ext cx="3722370" cy="375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зависимости</a:t>
            </a:r>
            <a:r>
              <a:rPr sz="24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от</a:t>
            </a:r>
            <a:endParaRPr sz="2400">
              <a:latin typeface="Cambria"/>
              <a:cs typeface="Cambria"/>
            </a:endParaRPr>
          </a:p>
          <a:p>
            <a:pPr marL="355600" marR="30480">
              <a:lnSpc>
                <a:spcPts val="2590"/>
              </a:lnSpc>
              <a:spcBef>
                <a:spcPts val="180"/>
              </a:spcBef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степени зрелости и </a:t>
            </a:r>
            <a:r>
              <a:rPr sz="24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формы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ядра выделяют </a:t>
            </a:r>
            <a:r>
              <a:rPr sz="24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палочкоядерные</a:t>
            </a:r>
            <a:r>
              <a:rPr sz="2400" spc="-4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(более </a:t>
            </a:r>
            <a:r>
              <a:rPr sz="2400" spc="-509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молодые</a:t>
            </a:r>
            <a:r>
              <a:rPr sz="24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1-5%)</a:t>
            </a:r>
            <a:r>
              <a:rPr sz="24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endParaRPr sz="2400">
              <a:latin typeface="Cambria"/>
              <a:cs typeface="Cambria"/>
            </a:endParaRPr>
          </a:p>
          <a:p>
            <a:pPr marL="355600">
              <a:lnSpc>
                <a:spcPts val="2415"/>
              </a:lnSpc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сегментоядерные</a:t>
            </a:r>
            <a:endParaRPr sz="2400">
              <a:latin typeface="Cambria"/>
              <a:cs typeface="Cambria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(зрелые)</a:t>
            </a:r>
            <a:r>
              <a:rPr sz="24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нейтрофилы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ts val="2735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Длительность</a:t>
            </a:r>
            <a:endParaRPr sz="2400">
              <a:latin typeface="Cambria"/>
              <a:cs typeface="Cambria"/>
            </a:endParaRPr>
          </a:p>
          <a:p>
            <a:pPr marL="355600" marR="31242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циркуляции в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крови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 около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6,5</a:t>
            </a:r>
            <a:r>
              <a:rPr sz="2400" spc="-4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часов,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затем</a:t>
            </a:r>
            <a:endParaRPr sz="2400">
              <a:latin typeface="Cambria"/>
              <a:cs typeface="Cambria"/>
            </a:endParaRPr>
          </a:p>
          <a:p>
            <a:pPr marL="355600">
              <a:lnSpc>
                <a:spcPts val="2555"/>
              </a:lnSpc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они</a:t>
            </a:r>
            <a:r>
              <a:rPr sz="24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мигрируют</a:t>
            </a:r>
            <a:r>
              <a:rPr sz="24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ткани.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8050" y="2039937"/>
            <a:ext cx="3898900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763" y="482853"/>
            <a:ext cx="4481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Базофилы</a:t>
            </a:r>
            <a:r>
              <a:rPr sz="4400" spc="-80" dirty="0"/>
              <a:t> </a:t>
            </a:r>
            <a:r>
              <a:rPr sz="4400" dirty="0"/>
              <a:t>(0-1%)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58063" y="1596136"/>
            <a:ext cx="4116070" cy="388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Участвуют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0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воспалительных</a:t>
            </a:r>
            <a:r>
              <a:rPr sz="20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ts val="2280"/>
              </a:lnSpc>
            </a:pPr>
            <a:r>
              <a:rPr sz="2000" b="1" spc="-5" dirty="0">
                <a:solidFill>
                  <a:srgbClr val="003399"/>
                </a:solidFill>
                <a:latin typeface="Cambria"/>
                <a:cs typeface="Cambria"/>
              </a:rPr>
              <a:t>аллергических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процессах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Гранулы</a:t>
            </a:r>
            <a:r>
              <a:rPr sz="20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базофилов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содержат</a:t>
            </a:r>
            <a:endParaRPr sz="2000">
              <a:latin typeface="Cambria"/>
              <a:cs typeface="Cambria"/>
            </a:endParaRPr>
          </a:p>
          <a:p>
            <a:pPr marL="806450" lvl="1" indent="-337185">
              <a:lnSpc>
                <a:spcPct val="100000"/>
              </a:lnSpc>
              <a:spcBef>
                <a:spcPts val="225"/>
              </a:spcBef>
              <a:buChar char="–"/>
              <a:tabLst>
                <a:tab pos="806450" algn="l"/>
                <a:tab pos="807085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Гистамин</a:t>
            </a:r>
            <a:endParaRPr sz="1800">
              <a:latin typeface="Cambria"/>
              <a:cs typeface="Cambria"/>
            </a:endParaRPr>
          </a:p>
          <a:p>
            <a:pPr marL="755650" lvl="1" indent="-286385">
              <a:lnSpc>
                <a:spcPct val="100000"/>
              </a:lnSpc>
              <a:spcBef>
                <a:spcPts val="215"/>
              </a:spcBef>
              <a:buChar char="–"/>
              <a:tabLst>
                <a:tab pos="755650" algn="l"/>
                <a:tab pos="756285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Серотонин</a:t>
            </a:r>
            <a:endParaRPr sz="1800">
              <a:latin typeface="Cambria"/>
              <a:cs typeface="Cambria"/>
            </a:endParaRPr>
          </a:p>
          <a:p>
            <a:pPr marL="755650" lvl="1" indent="-286385">
              <a:lnSpc>
                <a:spcPct val="100000"/>
              </a:lnSpc>
              <a:spcBef>
                <a:spcPts val="219"/>
              </a:spcBef>
              <a:buChar char="–"/>
              <a:tabLst>
                <a:tab pos="755650" algn="l"/>
                <a:tab pos="756285" algn="l"/>
              </a:tabLst>
            </a:pP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Гепарин</a:t>
            </a:r>
            <a:endParaRPr sz="1800">
              <a:latin typeface="Cambria"/>
              <a:cs typeface="Cambria"/>
            </a:endParaRPr>
          </a:p>
          <a:p>
            <a:pPr marL="755650" marR="1226820" lvl="1" indent="-286385">
              <a:lnSpc>
                <a:spcPts val="1939"/>
              </a:lnSpc>
              <a:spcBef>
                <a:spcPts val="459"/>
              </a:spcBef>
              <a:buChar char="–"/>
              <a:tabLst>
                <a:tab pos="755650" algn="l"/>
                <a:tab pos="756285" algn="l"/>
              </a:tabLst>
            </a:pP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Фактор</a:t>
            </a:r>
            <a:r>
              <a:rPr sz="1800" spc="-8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хемотаксиса </a:t>
            </a:r>
            <a:r>
              <a:rPr sz="1800" spc="-38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эозинофилов</a:t>
            </a:r>
            <a:endParaRPr sz="1800">
              <a:latin typeface="Cambria"/>
              <a:cs typeface="Cambria"/>
            </a:endParaRPr>
          </a:p>
          <a:p>
            <a:pPr marL="355600" marR="937894" indent="-342900">
              <a:lnSpc>
                <a:spcPts val="216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Имеют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рецепторы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к 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IgE- </a:t>
            </a:r>
            <a:r>
              <a:rPr sz="2000" spc="-4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иммуноглобулин</a:t>
            </a:r>
            <a:endParaRPr sz="2000">
              <a:latin typeface="Cambria"/>
              <a:cs typeface="Cambria"/>
            </a:endParaRPr>
          </a:p>
          <a:p>
            <a:pPr marL="355600" marR="5080" indent="-342900">
              <a:lnSpc>
                <a:spcPts val="216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После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связывания</a:t>
            </a:r>
            <a:r>
              <a:rPr sz="20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комплексом </a:t>
            </a:r>
            <a:r>
              <a:rPr sz="2000" spc="-4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IgE+аллерген происходит 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дегрануляция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79901" y="188912"/>
            <a:ext cx="5184775" cy="6480175"/>
            <a:chOff x="3779901" y="188912"/>
            <a:chExt cx="5184775" cy="6480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325" y="188912"/>
              <a:ext cx="2808224" cy="64801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01" y="2565273"/>
              <a:ext cx="2447925" cy="20400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07" y="477808"/>
            <a:ext cx="8512196" cy="59277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620" y="482853"/>
            <a:ext cx="5573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Эозинофилы</a:t>
            </a:r>
            <a:r>
              <a:rPr sz="4400" spc="-25" dirty="0"/>
              <a:t> </a:t>
            </a:r>
            <a:r>
              <a:rPr sz="4400" dirty="0"/>
              <a:t>(0,5-5%)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2514"/>
            <a:ext cx="5006975" cy="38665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Участвуют</a:t>
            </a:r>
            <a:r>
              <a:rPr sz="1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1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аллергических</a:t>
            </a:r>
            <a:r>
              <a:rPr sz="1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реакциях</a:t>
            </a:r>
            <a:endParaRPr sz="1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Содержат</a:t>
            </a:r>
            <a:endParaRPr sz="1800">
              <a:latin typeface="Cambria"/>
              <a:cs typeface="Cambria"/>
            </a:endParaRPr>
          </a:p>
          <a:p>
            <a:pPr marL="1155700" lvl="2" indent="-229235">
              <a:lnSpc>
                <a:spcPct val="100000"/>
              </a:lnSpc>
              <a:spcBef>
                <a:spcPts val="434"/>
              </a:spcBef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Гистаминазу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расщепляет</a:t>
            </a:r>
            <a:r>
              <a:rPr sz="1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гистамин</a:t>
            </a:r>
            <a:endParaRPr sz="1800">
              <a:latin typeface="Cambria"/>
              <a:cs typeface="Cambria"/>
            </a:endParaRPr>
          </a:p>
          <a:p>
            <a:pPr marL="1155700" marR="224154" lvl="2" indent="-229235">
              <a:lnSpc>
                <a:spcPct val="100000"/>
              </a:lnSpc>
              <a:spcBef>
                <a:spcPts val="43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Эозинофильный катионный белок </a:t>
            </a:r>
            <a:r>
              <a:rPr sz="1800" spc="-38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(мощная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цитотоксическая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активность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 по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отношению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к 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различным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клеткам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endParaRPr sz="1800">
              <a:latin typeface="Cambria"/>
              <a:cs typeface="Cambria"/>
            </a:endParaRPr>
          </a:p>
          <a:p>
            <a:pPr marL="11557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микроорганизмам</a:t>
            </a:r>
            <a:r>
              <a:rPr sz="1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(гельминтам),</a:t>
            </a:r>
            <a:endParaRPr sz="1800">
              <a:latin typeface="Cambria"/>
              <a:cs typeface="Cambria"/>
            </a:endParaRPr>
          </a:p>
          <a:p>
            <a:pPr marL="1155700" marR="1524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проявляющаяся</a:t>
            </a:r>
            <a:r>
              <a:rPr sz="18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18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перфорировании </a:t>
            </a:r>
            <a:r>
              <a:rPr sz="1800" spc="-38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мембран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клеток-мишеней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)</a:t>
            </a:r>
            <a:endParaRPr sz="1800">
              <a:latin typeface="Cambria"/>
              <a:cs typeface="Cambria"/>
            </a:endParaRPr>
          </a:p>
          <a:p>
            <a:pPr marL="755650" marR="663575" lvl="1" indent="-285750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Фагоцитируют</a:t>
            </a:r>
            <a:r>
              <a:rPr sz="1800" spc="-4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комплекс</a:t>
            </a:r>
            <a:r>
              <a:rPr sz="1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антиген- </a:t>
            </a:r>
            <a:r>
              <a:rPr sz="1800" spc="-38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антитело,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образованные</a:t>
            </a:r>
            <a:endParaRPr sz="1800">
              <a:latin typeface="Cambria"/>
              <a:cs typeface="Cambria"/>
            </a:endParaRPr>
          </a:p>
          <a:p>
            <a:pPr marL="75565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преимущественно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Ig</a:t>
            </a:r>
            <a:r>
              <a:rPr sz="1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3425" y="1700276"/>
            <a:ext cx="2912998" cy="43925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450" y="1293875"/>
            <a:ext cx="6553200" cy="4306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8490" y="5762244"/>
            <a:ext cx="7786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1 —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эритроциты;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2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—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сегментоядерный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нейтрофил;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3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—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палочкоядерный </a:t>
            </a:r>
            <a:r>
              <a:rPr sz="1800" spc="-38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нейтрофил;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4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—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эозинофил;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5</a:t>
            </a:r>
            <a:r>
              <a:rPr sz="1800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—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базофил;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6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—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лимфоцит;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7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—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моноцит</a:t>
            </a:r>
            <a:r>
              <a:rPr sz="1800" spc="-5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9366" y="283463"/>
            <a:ext cx="4583430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Мазок</a:t>
            </a:r>
            <a:r>
              <a:rPr sz="2800" spc="-40" dirty="0"/>
              <a:t> </a:t>
            </a:r>
            <a:r>
              <a:rPr sz="2800" spc="-5" dirty="0"/>
              <a:t>крови</a:t>
            </a:r>
            <a:endParaRPr sz="2800"/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spc="-5" dirty="0"/>
              <a:t>Окраска</a:t>
            </a:r>
            <a:r>
              <a:rPr sz="2400" spc="-15" dirty="0"/>
              <a:t> </a:t>
            </a:r>
            <a:r>
              <a:rPr sz="2400" dirty="0"/>
              <a:t>по</a:t>
            </a:r>
            <a:r>
              <a:rPr sz="2400" spc="-30" dirty="0"/>
              <a:t> </a:t>
            </a:r>
            <a:r>
              <a:rPr sz="2400" i="1" spc="-5" dirty="0">
                <a:latin typeface="Cambria"/>
                <a:cs typeface="Cambria"/>
              </a:rPr>
              <a:t>Романовскому–Гимзе</a:t>
            </a:r>
            <a:r>
              <a:rPr sz="1800" spc="-5" dirty="0"/>
              <a:t>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2439" marR="5080" indent="-16287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Тромбоциты </a:t>
            </a:r>
            <a:r>
              <a:rPr dirty="0"/>
              <a:t>– </a:t>
            </a:r>
            <a:r>
              <a:rPr spc="-5" dirty="0"/>
              <a:t>кровяные </a:t>
            </a:r>
            <a:r>
              <a:rPr spc="-869" dirty="0"/>
              <a:t> </a:t>
            </a:r>
            <a:r>
              <a:rPr dirty="0"/>
              <a:t>пластинки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3567"/>
            <a:ext cx="3584575" cy="352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«Обломки</a:t>
            </a:r>
            <a:endParaRPr sz="2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цитоплазмы»</a:t>
            </a:r>
            <a:endParaRPr sz="2800">
              <a:latin typeface="Cambria"/>
              <a:cs typeface="Cambria"/>
            </a:endParaRPr>
          </a:p>
          <a:p>
            <a:pPr marL="355600" marR="191135">
              <a:lnSpc>
                <a:spcPct val="100000"/>
              </a:lnSpc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гигантских</a:t>
            </a:r>
            <a:r>
              <a:rPr sz="2800" spc="-1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клеток </a:t>
            </a:r>
            <a:r>
              <a:rPr sz="2800" spc="-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ККМ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endParaRPr sz="2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мегакариоцитов</a:t>
            </a:r>
            <a:endParaRPr sz="2800">
              <a:latin typeface="Cambria"/>
              <a:cs typeface="Cambria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Содержат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факторы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 свертывания,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ионы </a:t>
            </a:r>
            <a:r>
              <a:rPr sz="2800" spc="-60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кальция,</a:t>
            </a:r>
            <a:r>
              <a:rPr sz="2800" spc="-9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серотонин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43501" y="1484375"/>
            <a:ext cx="3338829" cy="5240655"/>
            <a:chOff x="4643501" y="1484375"/>
            <a:chExt cx="3338829" cy="5240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501" y="1484375"/>
              <a:ext cx="3313049" cy="2300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501" y="3789425"/>
              <a:ext cx="3338348" cy="2935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189" y="3742858"/>
            <a:ext cx="5584190" cy="25050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Факторы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свертывания</a:t>
            </a:r>
            <a:endParaRPr sz="2400">
              <a:latin typeface="Cambria"/>
              <a:cs typeface="Cambria"/>
            </a:endParaRPr>
          </a:p>
          <a:p>
            <a:pPr marL="927100">
              <a:lnSpc>
                <a:spcPct val="100000"/>
              </a:lnSpc>
              <a:spcBef>
                <a:spcPts val="360"/>
              </a:spcBef>
            </a:pPr>
            <a:r>
              <a:rPr sz="3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↓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ПРОТ</a:t>
            </a:r>
            <a:r>
              <a:rPr sz="2400" spc="-15" dirty="0">
                <a:solidFill>
                  <a:srgbClr val="003399"/>
                </a:solidFill>
                <a:latin typeface="Cambria"/>
                <a:cs typeface="Cambria"/>
              </a:rPr>
              <a:t>Р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ОМБИ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Н</a:t>
            </a:r>
            <a:r>
              <a:rPr sz="2400" spc="1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333399"/>
                </a:solidFill>
                <a:latin typeface="Microsoft Sans Serif"/>
                <a:cs typeface="Microsoft Sans Serif"/>
              </a:rPr>
              <a:t>→</a:t>
            </a:r>
            <a:r>
              <a:rPr sz="3600" spc="-295" dirty="0">
                <a:solidFill>
                  <a:srgbClr val="3333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mbria"/>
                <a:cs typeface="Cambria"/>
              </a:rPr>
              <a:t>ТР</a:t>
            </a:r>
            <a:r>
              <a:rPr sz="2400" spc="-10" dirty="0">
                <a:latin typeface="Cambria"/>
                <a:cs typeface="Cambria"/>
              </a:rPr>
              <a:t>О</a:t>
            </a:r>
            <a:r>
              <a:rPr sz="2400" spc="-5" dirty="0">
                <a:latin typeface="Cambria"/>
                <a:cs typeface="Cambria"/>
              </a:rPr>
              <a:t>МБИН</a:t>
            </a:r>
            <a:endParaRPr sz="2400">
              <a:latin typeface="Cambria"/>
              <a:cs typeface="Cambria"/>
            </a:endParaRPr>
          </a:p>
          <a:p>
            <a:pPr marL="928369" algn="ctr">
              <a:lnSpc>
                <a:spcPct val="100000"/>
              </a:lnSpc>
              <a:spcBef>
                <a:spcPts val="400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↓</a:t>
            </a:r>
            <a:endParaRPr sz="3200">
              <a:latin typeface="Arial"/>
              <a:cs typeface="Arial"/>
            </a:endParaRPr>
          </a:p>
          <a:p>
            <a:pPr marL="2284095">
              <a:lnSpc>
                <a:spcPct val="100000"/>
              </a:lnSpc>
              <a:spcBef>
                <a:spcPts val="309"/>
              </a:spcBef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фибриноген</a:t>
            </a:r>
            <a:r>
              <a:rPr sz="2400" spc="1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33399"/>
                </a:solidFill>
                <a:latin typeface="Microsoft Sans Serif"/>
                <a:cs typeface="Microsoft Sans Serif"/>
              </a:rPr>
              <a:t>→</a:t>
            </a:r>
            <a:r>
              <a:rPr sz="2400" spc="-15" dirty="0">
                <a:solidFill>
                  <a:srgbClr val="33339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фибрин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166751"/>
            <a:ext cx="6192774" cy="33003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136649"/>
            <a:ext cx="8686800" cy="57213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6930" y="22351"/>
            <a:ext cx="74663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Красный</a:t>
            </a:r>
            <a:r>
              <a:rPr sz="3200" spc="10" dirty="0"/>
              <a:t> </a:t>
            </a:r>
            <a:r>
              <a:rPr sz="3200" spc="-10" dirty="0"/>
              <a:t>костный</a:t>
            </a:r>
            <a:r>
              <a:rPr sz="3200" spc="15" dirty="0"/>
              <a:t> </a:t>
            </a:r>
            <a:r>
              <a:rPr sz="3200" spc="-55" dirty="0"/>
              <a:t>мозг.</a:t>
            </a:r>
            <a:r>
              <a:rPr sz="3200" spc="5" dirty="0"/>
              <a:t> </a:t>
            </a:r>
            <a:r>
              <a:rPr sz="3200" spc="-10" dirty="0"/>
              <a:t>Мегакариоцит</a:t>
            </a:r>
            <a:r>
              <a:rPr sz="3200" dirty="0"/>
              <a:t> </a:t>
            </a:r>
            <a:r>
              <a:rPr sz="3200" spc="-5" dirty="0"/>
              <a:t>и </a:t>
            </a:r>
            <a:r>
              <a:rPr sz="3200" spc="-690" dirty="0"/>
              <a:t> </a:t>
            </a:r>
            <a:r>
              <a:rPr sz="3200" spc="-5" dirty="0"/>
              <a:t>образующиеся</a:t>
            </a:r>
            <a:r>
              <a:rPr sz="3200" spc="5" dirty="0"/>
              <a:t> </a:t>
            </a:r>
            <a:r>
              <a:rPr sz="3200" spc="-10" dirty="0"/>
              <a:t>тромбоциты</a:t>
            </a:r>
            <a:r>
              <a:rPr sz="3200" spc="20" dirty="0"/>
              <a:t> </a:t>
            </a:r>
            <a:r>
              <a:rPr sz="3200" spc="-5" dirty="0"/>
              <a:t>(P-platelets)</a:t>
            </a:r>
            <a:endParaRPr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12" y="1003298"/>
            <a:ext cx="7316724" cy="58546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44" y="23113"/>
            <a:ext cx="876744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6195" marR="5080" indent="-129413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Окрашенная сканирующая электронная микроскопия </a:t>
            </a:r>
            <a:r>
              <a:rPr sz="2800" spc="-605" dirty="0"/>
              <a:t> </a:t>
            </a:r>
            <a:r>
              <a:rPr sz="2800" spc="-5" dirty="0"/>
              <a:t>(</a:t>
            </a:r>
            <a:r>
              <a:rPr sz="2800" spc="-5" dirty="0">
                <a:solidFill>
                  <a:srgbClr val="FF0066"/>
                </a:solidFill>
              </a:rPr>
              <a:t>эритроциты</a:t>
            </a:r>
            <a:r>
              <a:rPr sz="2800" spc="-5" dirty="0"/>
              <a:t>,</a:t>
            </a:r>
            <a:r>
              <a:rPr sz="2800" spc="5" dirty="0"/>
              <a:t> </a:t>
            </a:r>
            <a:r>
              <a:rPr sz="2800" spc="-30" dirty="0">
                <a:solidFill>
                  <a:srgbClr val="FF9900"/>
                </a:solidFill>
              </a:rPr>
              <a:t>лейкоцит</a:t>
            </a:r>
            <a:r>
              <a:rPr sz="2800" spc="-30" dirty="0"/>
              <a:t>,</a:t>
            </a:r>
            <a:r>
              <a:rPr sz="2800" spc="-5" dirty="0"/>
              <a:t> </a:t>
            </a:r>
            <a:r>
              <a:rPr sz="2800" spc="-5" dirty="0">
                <a:solidFill>
                  <a:srgbClr val="D50092"/>
                </a:solidFill>
              </a:rPr>
              <a:t>тромбоциты</a:t>
            </a:r>
            <a:r>
              <a:rPr sz="2800" spc="-5" dirty="0"/>
              <a:t>)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523" y="514095"/>
            <a:ext cx="7869555" cy="635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Плазма</a:t>
            </a:r>
            <a:r>
              <a:rPr spc="-1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межклеточное</a:t>
            </a:r>
            <a:r>
              <a:rPr spc="-35" dirty="0"/>
              <a:t> </a:t>
            </a:r>
            <a:r>
              <a:rPr spc="-5" dirty="0"/>
              <a:t>вещество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068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60680" algn="l"/>
                <a:tab pos="361315" algn="l"/>
              </a:tabLst>
            </a:pPr>
            <a:r>
              <a:rPr spc="-5" dirty="0"/>
              <a:t>Вода –</a:t>
            </a:r>
            <a:r>
              <a:rPr spc="-15" dirty="0"/>
              <a:t> </a:t>
            </a:r>
            <a:r>
              <a:rPr spc="-5" dirty="0"/>
              <a:t>90%</a:t>
            </a:r>
            <a:r>
              <a:rPr spc="-15" dirty="0"/>
              <a:t> </a:t>
            </a:r>
            <a:r>
              <a:rPr spc="-5" dirty="0"/>
              <a:t>объема</a:t>
            </a:r>
          </a:p>
          <a:p>
            <a:pPr marL="3606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60680" algn="l"/>
                <a:tab pos="361315" algn="l"/>
              </a:tabLst>
            </a:pPr>
            <a:r>
              <a:rPr spc="-5" dirty="0"/>
              <a:t>Растворенные</a:t>
            </a:r>
            <a:r>
              <a:rPr spc="15" dirty="0"/>
              <a:t> </a:t>
            </a:r>
            <a:r>
              <a:rPr spc="-5" dirty="0"/>
              <a:t>вещества</a:t>
            </a:r>
            <a:r>
              <a:rPr spc="15" dirty="0"/>
              <a:t> </a:t>
            </a:r>
            <a:r>
              <a:rPr spc="-5" dirty="0"/>
              <a:t>– 10%</a:t>
            </a:r>
            <a:r>
              <a:rPr spc="5" dirty="0"/>
              <a:t> </a:t>
            </a:r>
            <a:r>
              <a:rPr spc="-5" dirty="0"/>
              <a:t>объема</a:t>
            </a:r>
          </a:p>
          <a:p>
            <a:pPr marL="760730" lvl="1" indent="-286385">
              <a:lnSpc>
                <a:spcPct val="100000"/>
              </a:lnSpc>
              <a:spcBef>
                <a:spcPts val="680"/>
              </a:spcBef>
              <a:buChar char="–"/>
              <a:tabLst>
                <a:tab pos="762000" algn="l"/>
              </a:tabLst>
            </a:pP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Белки</a:t>
            </a:r>
            <a:r>
              <a:rPr sz="2800" spc="-5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(7%</a:t>
            </a:r>
            <a:r>
              <a:rPr sz="2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объема)</a:t>
            </a:r>
            <a:endParaRPr sz="2800">
              <a:latin typeface="Cambria"/>
              <a:cs typeface="Cambria"/>
            </a:endParaRPr>
          </a:p>
          <a:p>
            <a:pPr marL="760730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62000" algn="l"/>
              </a:tabLst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Другие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органические</a:t>
            </a:r>
            <a:r>
              <a:rPr sz="28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вещества</a:t>
            </a:r>
            <a:r>
              <a:rPr sz="2800" spc="-4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(2,1%)</a:t>
            </a:r>
            <a:endParaRPr sz="2800">
              <a:latin typeface="Cambria"/>
              <a:cs typeface="Cambria"/>
            </a:endParaRPr>
          </a:p>
          <a:p>
            <a:pPr marL="474980">
              <a:lnSpc>
                <a:spcPct val="100000"/>
              </a:lnSpc>
              <a:spcBef>
                <a:spcPts val="675"/>
              </a:spcBef>
            </a:pPr>
            <a:r>
              <a:rPr sz="2800" dirty="0"/>
              <a:t>–</a:t>
            </a:r>
            <a:r>
              <a:rPr sz="2800" spc="195" dirty="0"/>
              <a:t> </a:t>
            </a:r>
            <a:r>
              <a:rPr sz="2800" dirty="0"/>
              <a:t>Соли</a:t>
            </a:r>
            <a:r>
              <a:rPr sz="2800" spc="-40" dirty="0"/>
              <a:t> </a:t>
            </a:r>
            <a:r>
              <a:rPr sz="2800" dirty="0"/>
              <a:t>(0,9%)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644" y="2502407"/>
            <a:ext cx="67138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Кроветворение</a:t>
            </a:r>
            <a:r>
              <a:rPr sz="4400" spc="25" dirty="0"/>
              <a:t> </a:t>
            </a:r>
            <a:r>
              <a:rPr sz="4400" spc="-5" dirty="0"/>
              <a:t>-</a:t>
            </a:r>
            <a:r>
              <a:rPr sz="4400" dirty="0"/>
              <a:t> </a:t>
            </a:r>
            <a:r>
              <a:rPr sz="4400" spc="-5" dirty="0"/>
              <a:t>гемопоэз</a:t>
            </a:r>
            <a:endParaRPr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3567"/>
            <a:ext cx="7482840" cy="395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Ежедневно</a:t>
            </a:r>
            <a:r>
              <a:rPr sz="28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организме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взрослого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человека </a:t>
            </a:r>
            <a:r>
              <a:rPr sz="2800" spc="-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весом 70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кг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погибают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более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0,5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триллиона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дифференцированных клеток,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включая 200 </a:t>
            </a:r>
            <a:r>
              <a:rPr sz="2800" spc="-60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млрд</a:t>
            </a:r>
            <a:r>
              <a:rPr sz="2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эритроцитов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70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млрд</a:t>
            </a:r>
            <a:r>
              <a:rPr sz="2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нейтрофилов</a:t>
            </a:r>
            <a:endParaRPr sz="2800">
              <a:latin typeface="Cambria"/>
              <a:cs typeface="Cambria"/>
            </a:endParaRPr>
          </a:p>
          <a:p>
            <a:pPr marL="355600" marR="15557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поддержание постоянства состава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крови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требует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непрерывного</a:t>
            </a:r>
            <a:r>
              <a:rPr sz="2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образования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новых </a:t>
            </a:r>
            <a:r>
              <a:rPr sz="2800" spc="-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клеток. Этот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процесс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называется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кроветворением.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Он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обеспечивается</a:t>
            </a:r>
            <a:endParaRPr sz="2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стволовыми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кроветворными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клетками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662" y="272542"/>
            <a:ext cx="79451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7565" marR="5080" indent="-33655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mbria"/>
                <a:cs typeface="Cambria"/>
              </a:rPr>
              <a:t>Гемопоэтическия</a:t>
            </a:r>
            <a:r>
              <a:rPr sz="3600" b="1" spc="-35" dirty="0">
                <a:latin typeface="Cambria"/>
                <a:cs typeface="Cambria"/>
              </a:rPr>
              <a:t> </a:t>
            </a:r>
            <a:r>
              <a:rPr sz="3600" b="1" dirty="0">
                <a:latin typeface="Cambria"/>
                <a:cs typeface="Cambria"/>
              </a:rPr>
              <a:t>стволовая</a:t>
            </a:r>
            <a:r>
              <a:rPr sz="3600" b="1" spc="-65" dirty="0">
                <a:latin typeface="Cambria"/>
                <a:cs typeface="Cambria"/>
              </a:rPr>
              <a:t> </a:t>
            </a:r>
            <a:r>
              <a:rPr sz="3600" b="1" spc="-5" dirty="0">
                <a:latin typeface="Cambria"/>
                <a:cs typeface="Cambria"/>
              </a:rPr>
              <a:t>клетка </a:t>
            </a:r>
            <a:r>
              <a:rPr sz="3600" b="1" spc="-780" dirty="0">
                <a:latin typeface="Cambria"/>
                <a:cs typeface="Cambria"/>
              </a:rPr>
              <a:t> </a:t>
            </a:r>
            <a:r>
              <a:rPr sz="3600" b="1" spc="-5" dirty="0">
                <a:latin typeface="Cambria"/>
                <a:cs typeface="Cambria"/>
              </a:rPr>
              <a:t>(ГСК)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3567"/>
            <a:ext cx="7939405" cy="352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Мультипотентная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стволовая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клетка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взрослого </a:t>
            </a:r>
            <a:r>
              <a:rPr sz="2800" spc="-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организма, способная к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дифференцировке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во </a:t>
            </a:r>
            <a:r>
              <a:rPr sz="2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все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клетки</a:t>
            </a:r>
            <a:r>
              <a:rPr sz="2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крови.</a:t>
            </a:r>
            <a:r>
              <a:rPr sz="2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Син.: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гематопоэтическая</a:t>
            </a:r>
            <a:endParaRPr sz="2800">
              <a:latin typeface="Cambria"/>
              <a:cs typeface="Cambria"/>
            </a:endParaRPr>
          </a:p>
          <a:p>
            <a:pPr marL="355600" marR="1998980">
              <a:lnSpc>
                <a:spcPct val="100000"/>
              </a:lnSpc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стволовая</a:t>
            </a:r>
            <a:r>
              <a:rPr sz="28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клетка,</a:t>
            </a:r>
            <a:r>
              <a:rPr sz="2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СКК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-</a:t>
            </a:r>
            <a:r>
              <a:rPr sz="2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стволовая </a:t>
            </a:r>
            <a:r>
              <a:rPr sz="2800" spc="-60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кроветворная</a:t>
            </a:r>
            <a:r>
              <a:rPr sz="2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клетка.</a:t>
            </a:r>
            <a:endParaRPr sz="2800">
              <a:latin typeface="Cambria"/>
              <a:cs typeface="Cambria"/>
            </a:endParaRPr>
          </a:p>
          <a:p>
            <a:pPr marL="355600" marR="63373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Все классы клеток крови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- и миелоидных и </a:t>
            </a:r>
            <a:r>
              <a:rPr sz="2800" spc="-60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лимфоидных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-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происходят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от общей</a:t>
            </a:r>
            <a:endParaRPr sz="2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гемопоэтической</a:t>
            </a:r>
            <a:r>
              <a:rPr sz="2800" spc="-5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стволовой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клетки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287" y="250888"/>
            <a:ext cx="6225540" cy="59446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67" y="667183"/>
            <a:ext cx="9036843" cy="59838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369315"/>
            <a:ext cx="806894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5" dirty="0"/>
              <a:t>Кроветворные</a:t>
            </a:r>
            <a:r>
              <a:rPr sz="2000" spc="20" dirty="0"/>
              <a:t> </a:t>
            </a:r>
            <a:r>
              <a:rPr sz="2000" spc="-5" dirty="0"/>
              <a:t>стволовые</a:t>
            </a:r>
            <a:r>
              <a:rPr sz="2000" spc="20" dirty="0"/>
              <a:t> </a:t>
            </a:r>
            <a:r>
              <a:rPr sz="2000" spc="-10" dirty="0"/>
              <a:t>клетки</a:t>
            </a:r>
            <a:r>
              <a:rPr sz="2000" spc="-15" dirty="0"/>
              <a:t> </a:t>
            </a:r>
            <a:r>
              <a:rPr sz="2000" spc="-5" dirty="0"/>
              <a:t>дают начало</a:t>
            </a:r>
            <a:r>
              <a:rPr sz="2000" spc="-10" dirty="0"/>
              <a:t> </a:t>
            </a:r>
            <a:r>
              <a:rPr sz="2000" spc="-5" dirty="0"/>
              <a:t>коммитированным </a:t>
            </a:r>
            <a:r>
              <a:rPr sz="2000" dirty="0"/>
              <a:t> </a:t>
            </a:r>
            <a:r>
              <a:rPr sz="2000" spc="-5" dirty="0"/>
              <a:t>клеткам-предшественницам,</a:t>
            </a:r>
            <a:r>
              <a:rPr sz="2000" spc="20" dirty="0"/>
              <a:t> </a:t>
            </a:r>
            <a:r>
              <a:rPr sz="2000" spc="-10" dirty="0"/>
              <a:t>которые</a:t>
            </a:r>
            <a:r>
              <a:rPr sz="2000" spc="10" dirty="0"/>
              <a:t> </a:t>
            </a:r>
            <a:r>
              <a:rPr sz="2000" spc="-5" dirty="0"/>
              <a:t>уже</a:t>
            </a:r>
            <a:r>
              <a:rPr sz="2000" dirty="0"/>
              <a:t> </a:t>
            </a:r>
            <a:r>
              <a:rPr sz="2000" spc="-5" dirty="0"/>
              <a:t>необратимо</a:t>
            </a:r>
            <a:r>
              <a:rPr sz="2000" spc="20" dirty="0"/>
              <a:t> </a:t>
            </a:r>
            <a:r>
              <a:rPr sz="2000" spc="-5" dirty="0"/>
              <a:t>определились </a:t>
            </a:r>
            <a:r>
              <a:rPr sz="2000" spc="-425" dirty="0"/>
              <a:t> </a:t>
            </a:r>
            <a:r>
              <a:rPr sz="2000" spc="-5" dirty="0"/>
              <a:t>как</a:t>
            </a:r>
            <a:r>
              <a:rPr sz="2000" spc="-10" dirty="0"/>
              <a:t> </a:t>
            </a:r>
            <a:r>
              <a:rPr sz="2000" spc="-5" dirty="0"/>
              <a:t>предки</a:t>
            </a:r>
            <a:r>
              <a:rPr sz="2000" dirty="0"/>
              <a:t> </a:t>
            </a:r>
            <a:r>
              <a:rPr sz="2000" spc="-10" dirty="0"/>
              <a:t>кровяных</a:t>
            </a:r>
            <a:r>
              <a:rPr sz="2000" spc="-5" dirty="0"/>
              <a:t> </a:t>
            </a:r>
            <a:r>
              <a:rPr sz="2000" spc="-10" dirty="0"/>
              <a:t>клеток</a:t>
            </a:r>
            <a:r>
              <a:rPr sz="2000" spc="-5" dirty="0"/>
              <a:t> одного или</a:t>
            </a:r>
            <a:r>
              <a:rPr sz="2000" spc="-15" dirty="0"/>
              <a:t> </a:t>
            </a:r>
            <a:r>
              <a:rPr sz="2000" spc="-5" dirty="0"/>
              <a:t>нескольких</a:t>
            </a:r>
            <a:r>
              <a:rPr sz="2000" spc="-15" dirty="0"/>
              <a:t> </a:t>
            </a:r>
            <a:r>
              <a:rPr sz="2000" spc="-10" dirty="0"/>
              <a:t>типов.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583" y="1673450"/>
            <a:ext cx="6590877" cy="494010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233" y="225298"/>
            <a:ext cx="489458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  <a:spcBef>
                <a:spcPts val="100"/>
              </a:spcBef>
              <a:tabLst>
                <a:tab pos="1924050" algn="l"/>
              </a:tabLst>
            </a:pPr>
            <a:r>
              <a:rPr sz="3900" dirty="0"/>
              <a:t>Четыре	направ</a:t>
            </a:r>
            <a:r>
              <a:rPr sz="3900" spc="-15" dirty="0"/>
              <a:t>л</a:t>
            </a:r>
            <a:r>
              <a:rPr sz="3900" dirty="0"/>
              <a:t>ения  </a:t>
            </a:r>
            <a:r>
              <a:rPr sz="3900" spc="-5" dirty="0"/>
              <a:t>дифференцировки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715263" y="1798827"/>
            <a:ext cx="2889250" cy="445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21665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5" dirty="0">
                <a:solidFill>
                  <a:srgbClr val="003399"/>
                </a:solidFill>
                <a:latin typeface="Cambria"/>
                <a:cs typeface="Cambria"/>
              </a:rPr>
              <a:t>Эритроидное </a:t>
            </a:r>
            <a:r>
              <a:rPr sz="2200" dirty="0">
                <a:solidFill>
                  <a:srgbClr val="003399"/>
                </a:solidFill>
                <a:latin typeface="Cambria"/>
                <a:cs typeface="Cambria"/>
              </a:rPr>
              <a:t> (эритроциты)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399"/>
              </a:buClr>
              <a:buFont typeface="Cambria"/>
              <a:buAutoNum type="arabicPeriod"/>
            </a:pPr>
            <a:endParaRPr sz="3150">
              <a:latin typeface="Cambria"/>
              <a:cs typeface="Cambria"/>
            </a:endParaRPr>
          </a:p>
          <a:p>
            <a:pPr marL="285750" marR="5080" indent="-285750">
              <a:lnSpc>
                <a:spcPct val="100000"/>
              </a:lnSpc>
              <a:buAutoNum type="arabicPeriod"/>
              <a:tabLst>
                <a:tab pos="285750" algn="l"/>
              </a:tabLst>
            </a:pPr>
            <a:r>
              <a:rPr sz="2200" spc="-5" dirty="0">
                <a:solidFill>
                  <a:srgbClr val="003399"/>
                </a:solidFill>
                <a:latin typeface="Cambria"/>
                <a:cs typeface="Cambria"/>
              </a:rPr>
              <a:t>Мегакар</a:t>
            </a:r>
            <a:r>
              <a:rPr sz="2200" spc="-1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r>
              <a:rPr sz="2200" dirty="0">
                <a:solidFill>
                  <a:srgbClr val="003399"/>
                </a:solidFill>
                <a:latin typeface="Cambria"/>
                <a:cs typeface="Cambria"/>
              </a:rPr>
              <a:t>оцитарное  (тромбоциты)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399"/>
              </a:buClr>
              <a:buFont typeface="Cambria"/>
              <a:buAutoNum type="arabicPeriod"/>
            </a:pPr>
            <a:endParaRPr sz="3150">
              <a:latin typeface="Cambria"/>
              <a:cs typeface="Cambria"/>
            </a:endParaRPr>
          </a:p>
          <a:p>
            <a:pPr marL="285115" indent="-273050">
              <a:lnSpc>
                <a:spcPct val="100000"/>
              </a:lnSpc>
              <a:buAutoNum type="arabicPeriod"/>
              <a:tabLst>
                <a:tab pos="285750" algn="l"/>
              </a:tabLst>
            </a:pPr>
            <a:r>
              <a:rPr sz="2200" spc="-5" dirty="0">
                <a:solidFill>
                  <a:srgbClr val="003399"/>
                </a:solidFill>
                <a:latin typeface="Cambria"/>
                <a:cs typeface="Cambria"/>
              </a:rPr>
              <a:t>Миелоидное</a:t>
            </a:r>
            <a:endParaRPr sz="2200">
              <a:latin typeface="Cambria"/>
              <a:cs typeface="Cambria"/>
            </a:endParaRPr>
          </a:p>
          <a:p>
            <a:pPr marL="469900" marR="374650">
              <a:lnSpc>
                <a:spcPct val="100000"/>
              </a:lnSpc>
            </a:pPr>
            <a:r>
              <a:rPr sz="2200" spc="-5" dirty="0">
                <a:solidFill>
                  <a:srgbClr val="003399"/>
                </a:solidFill>
                <a:latin typeface="Cambria"/>
                <a:cs typeface="Cambria"/>
              </a:rPr>
              <a:t>(гранулоциты</a:t>
            </a:r>
            <a:r>
              <a:rPr sz="2200" spc="-4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003399"/>
                </a:solidFill>
                <a:latin typeface="Cambria"/>
                <a:cs typeface="Cambria"/>
              </a:rPr>
              <a:t>и </a:t>
            </a:r>
            <a:r>
              <a:rPr sz="2200" spc="-47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solidFill>
                  <a:srgbClr val="003399"/>
                </a:solidFill>
                <a:latin typeface="Cambria"/>
                <a:cs typeface="Cambria"/>
              </a:rPr>
              <a:t>моноциты)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150">
              <a:latin typeface="Cambria"/>
              <a:cs typeface="Cambria"/>
            </a:endParaRPr>
          </a:p>
          <a:p>
            <a:pPr marL="285115" indent="-273050">
              <a:lnSpc>
                <a:spcPct val="100000"/>
              </a:lnSpc>
              <a:buAutoNum type="arabicPeriod" startAt="4"/>
              <a:tabLst>
                <a:tab pos="285750" algn="l"/>
              </a:tabLst>
            </a:pPr>
            <a:r>
              <a:rPr sz="2200" spc="-5" dirty="0">
                <a:solidFill>
                  <a:srgbClr val="003399"/>
                </a:solidFill>
                <a:latin typeface="Cambria"/>
                <a:cs typeface="Cambria"/>
              </a:rPr>
              <a:t>Лимфоидное</a:t>
            </a:r>
            <a:endParaRPr sz="22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2200" dirty="0">
                <a:solidFill>
                  <a:srgbClr val="003399"/>
                </a:solidFill>
                <a:latin typeface="Cambria"/>
                <a:cs typeface="Cambria"/>
              </a:rPr>
              <a:t>(лимфоциты)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7423" y="1914525"/>
            <a:ext cx="4815751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3214" y="76512"/>
            <a:ext cx="5882975" cy="44101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4618482"/>
            <a:ext cx="7385050" cy="14274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коммитированные</a:t>
            </a:r>
            <a:r>
              <a:rPr sz="2000" spc="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клетки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делятся</a:t>
            </a:r>
            <a:r>
              <a:rPr sz="20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быстро,</a:t>
            </a:r>
            <a:r>
              <a:rPr sz="2000" spc="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но</a:t>
            </a:r>
            <a:r>
              <a:rPr sz="20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ограниченное </a:t>
            </a:r>
            <a:r>
              <a:rPr sz="2000" spc="-4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число раз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делятся</a:t>
            </a:r>
            <a:r>
              <a:rPr sz="20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они</a:t>
            </a:r>
            <a:r>
              <a:rPr sz="2000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под</a:t>
            </a:r>
            <a:r>
              <a:rPr sz="20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воздействием</a:t>
            </a:r>
            <a:r>
              <a:rPr sz="2000" spc="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факторов</a:t>
            </a:r>
            <a:r>
              <a:rPr sz="2000" spc="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микроокружения</a:t>
            </a:r>
            <a:endParaRPr sz="2000">
              <a:latin typeface="Cambria"/>
              <a:cs typeface="Cambria"/>
            </a:endParaRPr>
          </a:p>
          <a:p>
            <a:pPr marL="355600" marR="77470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конце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серии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делений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эти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клетки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становятся</a:t>
            </a:r>
            <a:r>
              <a:rPr sz="2000" spc="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терминально </a:t>
            </a:r>
            <a:r>
              <a:rPr sz="2000" spc="-4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дифференцированными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1989073"/>
            <a:ext cx="8940800" cy="2009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343400"/>
            <a:ext cx="2114550" cy="14573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400" y="4343463"/>
            <a:ext cx="1663700" cy="1560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0" y="4343400"/>
            <a:ext cx="1828800" cy="16129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6553" y="250951"/>
            <a:ext cx="2313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mbria"/>
                <a:cs typeface="Cambria"/>
              </a:rPr>
              <a:t>Эритропоэз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3200" y="4343400"/>
            <a:ext cx="1905000" cy="16033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4605" y="1306525"/>
            <a:ext cx="1753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5080" indent="-89535">
              <a:lnSpc>
                <a:spcPct val="11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Базофильный  эритробласт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8170" y="3455415"/>
            <a:ext cx="2841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Полихр</a:t>
            </a:r>
            <a:r>
              <a:rPr sz="2000" b="1" dirty="0">
                <a:solidFill>
                  <a:srgbClr val="003399"/>
                </a:solidFill>
                <a:latin typeface="Cambria"/>
                <a:cs typeface="Cambria"/>
              </a:rPr>
              <a:t>о</a:t>
            </a: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ма</a:t>
            </a:r>
            <a:r>
              <a:rPr sz="2000" b="1" spc="-50" dirty="0">
                <a:solidFill>
                  <a:srgbClr val="003399"/>
                </a:solidFill>
                <a:latin typeface="Cambria"/>
                <a:cs typeface="Cambria"/>
              </a:rPr>
              <a:t>т</a:t>
            </a: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офильный  эритробласт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3646" y="1233373"/>
            <a:ext cx="1788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О</a:t>
            </a:r>
            <a:r>
              <a:rPr sz="2000" b="1" spc="-50" dirty="0">
                <a:solidFill>
                  <a:srgbClr val="003399"/>
                </a:solidFill>
                <a:latin typeface="Cambria"/>
                <a:cs typeface="Cambria"/>
              </a:rPr>
              <a:t>к</a:t>
            </a:r>
            <a:r>
              <a:rPr sz="2000" b="1" spc="-5" dirty="0">
                <a:solidFill>
                  <a:srgbClr val="003399"/>
                </a:solidFill>
                <a:latin typeface="Cambria"/>
                <a:cs typeface="Cambria"/>
              </a:rPr>
              <a:t>сифильный  </a:t>
            </a:r>
            <a:r>
              <a:rPr sz="2000" b="1" spc="-10" dirty="0">
                <a:solidFill>
                  <a:srgbClr val="003399"/>
                </a:solidFill>
                <a:latin typeface="Cambria"/>
                <a:cs typeface="Cambria"/>
              </a:rPr>
              <a:t>эритробласт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3571" y="3742944"/>
            <a:ext cx="16167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solidFill>
                  <a:srgbClr val="003399"/>
                </a:solidFill>
                <a:latin typeface="Cambria"/>
                <a:cs typeface="Cambria"/>
              </a:rPr>
              <a:t>ретикулоцит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670" y="223774"/>
            <a:ext cx="27387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Эритропоэз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30273"/>
            <a:ext cx="9144000" cy="59277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035" y="482853"/>
            <a:ext cx="5010150" cy="695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Белки</a:t>
            </a:r>
            <a:r>
              <a:rPr sz="4400" spc="-35" dirty="0"/>
              <a:t> </a:t>
            </a:r>
            <a:r>
              <a:rPr sz="4400" dirty="0"/>
              <a:t>плазмы</a:t>
            </a:r>
            <a:r>
              <a:rPr sz="4400" spc="-45" dirty="0"/>
              <a:t> </a:t>
            </a:r>
            <a:r>
              <a:rPr sz="4400" dirty="0"/>
              <a:t>(7%)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8224"/>
            <a:ext cx="7597140" cy="478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Альбумин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основной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белок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плазмы</a:t>
            </a:r>
            <a:endParaRPr sz="2800" dirty="0">
              <a:latin typeface="Cambria"/>
              <a:cs typeface="Cambria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1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Создает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осмотическое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 (онкотическое)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давление</a:t>
            </a:r>
            <a:endParaRPr sz="2400" dirty="0">
              <a:latin typeface="Cambria"/>
              <a:cs typeface="Cambria"/>
            </a:endParaRPr>
          </a:p>
          <a:p>
            <a:pPr marL="755650" lvl="1" indent="-285750" algn="just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Синтезируется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4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печени</a:t>
            </a:r>
            <a:endParaRPr sz="2400" dirty="0">
              <a:latin typeface="Cambria"/>
              <a:cs typeface="Cambria"/>
            </a:endParaRPr>
          </a:p>
          <a:p>
            <a:pPr marL="755650" marR="1165225" lvl="1" indent="-285750" algn="just">
              <a:lnSpc>
                <a:spcPts val="2300"/>
              </a:lnSpc>
              <a:spcBef>
                <a:spcPts val="56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Транспортирует нерастворимые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 плохо </a:t>
            </a:r>
            <a:r>
              <a:rPr sz="2400" spc="-5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растворимые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 в</a:t>
            </a:r>
            <a:r>
              <a:rPr sz="24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воде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субстанции</a:t>
            </a:r>
            <a:r>
              <a:rPr sz="24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(жиры)</a:t>
            </a:r>
            <a:endParaRPr sz="2400" dirty="0">
              <a:latin typeface="Cambria"/>
              <a:cs typeface="Cambria"/>
            </a:endParaRPr>
          </a:p>
          <a:p>
            <a:pPr marL="355600" indent="-342900" algn="just">
              <a:lnSpc>
                <a:spcPct val="100000"/>
              </a:lnSpc>
              <a:spcBef>
                <a:spcPts val="15"/>
              </a:spcBef>
              <a:buChar char="•"/>
              <a:tabLst>
                <a:tab pos="355600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Глобулины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глобулярные</a:t>
            </a:r>
            <a:r>
              <a:rPr sz="28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белки</a:t>
            </a:r>
            <a:endParaRPr sz="2800" dirty="0">
              <a:latin typeface="Cambria"/>
              <a:cs typeface="Cambria"/>
            </a:endParaRPr>
          </a:p>
          <a:p>
            <a:pPr marL="755650" marR="2113915" lvl="1" indent="-285750" algn="just">
              <a:lnSpc>
                <a:spcPts val="2310"/>
              </a:lnSpc>
              <a:spcBef>
                <a:spcPts val="56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α,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β</a:t>
            </a:r>
            <a:r>
              <a:rPr sz="24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r>
              <a:rPr sz="24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γ</a:t>
            </a:r>
            <a:r>
              <a:rPr sz="24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глобулины</a:t>
            </a:r>
            <a:r>
              <a:rPr sz="24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(γ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глобулины</a:t>
            </a:r>
            <a:r>
              <a:rPr sz="24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– </a:t>
            </a:r>
            <a:r>
              <a:rPr sz="2400" spc="-5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иммуноглобулины</a:t>
            </a:r>
            <a:r>
              <a:rPr sz="24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или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антитела)</a:t>
            </a:r>
            <a:endParaRPr sz="2400" dirty="0">
              <a:latin typeface="Cambria"/>
              <a:cs typeface="Cambria"/>
            </a:endParaRPr>
          </a:p>
          <a:p>
            <a:pPr marL="355600" indent="-342900" algn="just">
              <a:lnSpc>
                <a:spcPts val="3025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800" u="heavy" dirty="0">
                <a:solidFill>
                  <a:srgbClr val="FF0000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Фибриноген</a:t>
            </a:r>
            <a:r>
              <a:rPr sz="2800" spc="-4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под</a:t>
            </a:r>
            <a:r>
              <a:rPr sz="2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действием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факторов</a:t>
            </a:r>
            <a:endParaRPr sz="2800" dirty="0">
              <a:latin typeface="Cambria"/>
              <a:cs typeface="Cambria"/>
            </a:endParaRPr>
          </a:p>
          <a:p>
            <a:pPr marL="355600" marR="5080" algn="just">
              <a:lnSpc>
                <a:spcPct val="80000"/>
              </a:lnSpc>
              <a:spcBef>
                <a:spcPts val="335"/>
              </a:spcBef>
            </a:pP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свертывания</a:t>
            </a:r>
            <a:r>
              <a:rPr sz="2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крови</a:t>
            </a:r>
            <a:r>
              <a:rPr sz="28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превращается</a:t>
            </a:r>
            <a:r>
              <a:rPr sz="28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фибрин, </a:t>
            </a:r>
            <a:r>
              <a:rPr sz="2800" spc="-60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который составляет </a:t>
            </a:r>
            <a:r>
              <a:rPr sz="2800" dirty="0">
                <a:solidFill>
                  <a:srgbClr val="003399"/>
                </a:solidFill>
                <a:latin typeface="Cambria"/>
                <a:cs typeface="Cambria"/>
              </a:rPr>
              <a:t>основу </a:t>
            </a:r>
            <a:r>
              <a:rPr sz="2800" spc="-5" dirty="0">
                <a:solidFill>
                  <a:srgbClr val="003399"/>
                </a:solidFill>
                <a:latin typeface="Cambria"/>
                <a:cs typeface="Cambria"/>
              </a:rPr>
              <a:t>тромба. </a:t>
            </a:r>
            <a:endParaRPr lang="en-US" sz="2800" spc="-5" dirty="0" smtClean="0">
              <a:solidFill>
                <a:srgbClr val="003399"/>
              </a:solidFill>
              <a:latin typeface="Cambria"/>
              <a:cs typeface="Cambria"/>
            </a:endParaRPr>
          </a:p>
          <a:p>
            <a:pPr marL="355600" marR="5080" algn="just">
              <a:lnSpc>
                <a:spcPct val="80000"/>
              </a:lnSpc>
              <a:spcBef>
                <a:spcPts val="335"/>
              </a:spcBef>
            </a:pPr>
            <a:r>
              <a:rPr sz="2800" b="1" spc="-5" dirty="0" err="1" smtClean="0">
                <a:solidFill>
                  <a:srgbClr val="003399"/>
                </a:solidFill>
                <a:latin typeface="Cambria"/>
                <a:cs typeface="Cambria"/>
              </a:rPr>
              <a:t>Плазма</a:t>
            </a:r>
            <a:r>
              <a:rPr sz="2800" b="1" spc="-5" dirty="0" smtClean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b="1" dirty="0" smtClean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mbria"/>
                <a:cs typeface="Cambria"/>
              </a:rPr>
              <a:t>без</a:t>
            </a:r>
            <a:r>
              <a:rPr sz="2800" b="1" spc="-5" dirty="0">
                <a:solidFill>
                  <a:srgbClr val="003399"/>
                </a:solidFill>
                <a:latin typeface="Cambria"/>
                <a:cs typeface="Cambria"/>
              </a:rPr>
              <a:t> фибриногена</a:t>
            </a:r>
            <a:r>
              <a:rPr sz="2800" b="1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800" b="1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mbria"/>
                <a:cs typeface="Cambria"/>
              </a:rPr>
              <a:t>сыворотка </a:t>
            </a:r>
            <a:r>
              <a:rPr sz="2800" b="1" spc="-5" dirty="0">
                <a:solidFill>
                  <a:srgbClr val="003399"/>
                </a:solidFill>
                <a:latin typeface="Cambria"/>
                <a:cs typeface="Cambria"/>
              </a:rPr>
              <a:t>крови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1355" y="482853"/>
            <a:ext cx="36982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Эритропоэтин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587" y="1489073"/>
            <a:ext cx="602932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0845" marR="5080" indent="-1665605">
              <a:lnSpc>
                <a:spcPct val="100000"/>
              </a:lnSpc>
              <a:spcBef>
                <a:spcPts val="100"/>
              </a:spcBef>
            </a:pPr>
            <a:r>
              <a:rPr dirty="0"/>
              <a:t>Смена</a:t>
            </a:r>
            <a:r>
              <a:rPr spc="-50" dirty="0"/>
              <a:t> </a:t>
            </a:r>
            <a:r>
              <a:rPr dirty="0"/>
              <a:t>очагов</a:t>
            </a:r>
            <a:r>
              <a:rPr spc="-25" dirty="0"/>
              <a:t> </a:t>
            </a:r>
            <a:r>
              <a:rPr spc="-5" dirty="0"/>
              <a:t>гемопоэза</a:t>
            </a:r>
            <a:r>
              <a:rPr spc="-45" dirty="0"/>
              <a:t> </a:t>
            </a:r>
            <a:r>
              <a:rPr dirty="0"/>
              <a:t>в </a:t>
            </a:r>
            <a:r>
              <a:rPr spc="-865" dirty="0"/>
              <a:t> </a:t>
            </a:r>
            <a:r>
              <a:rPr dirty="0"/>
              <a:t>онтогенезе</a:t>
            </a:r>
          </a:p>
        </p:txBody>
      </p:sp>
      <p:sp>
        <p:nvSpPr>
          <p:cNvPr id="3" name="object 3"/>
          <p:cNvSpPr/>
          <p:nvPr/>
        </p:nvSpPr>
        <p:spPr>
          <a:xfrm>
            <a:off x="3095244" y="4951476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50292" y="0"/>
                </a:moveTo>
                <a:lnTo>
                  <a:pt x="0" y="0"/>
                </a:lnTo>
                <a:lnTo>
                  <a:pt x="0" y="12954"/>
                </a:lnTo>
                <a:lnTo>
                  <a:pt x="50292" y="12954"/>
                </a:lnTo>
                <a:lnTo>
                  <a:pt x="5029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696967"/>
            <a:ext cx="772096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У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эмбриона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гемопоэз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начинается</a:t>
            </a:r>
            <a:r>
              <a:rPr sz="1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желточном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 мешке</a:t>
            </a:r>
            <a:endParaRPr sz="1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по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мере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развития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эта функция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переходит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к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печени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плода</a:t>
            </a:r>
            <a:endParaRPr sz="1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Затем</a:t>
            </a:r>
            <a:r>
              <a:rPr sz="1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к</a:t>
            </a:r>
            <a:r>
              <a:rPr sz="1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костному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мозгу</a:t>
            </a:r>
            <a:endParaRPr sz="1800">
              <a:latin typeface="Cambria"/>
              <a:cs typeface="Cambria"/>
            </a:endParaRPr>
          </a:p>
          <a:p>
            <a:pPr marL="355600" marR="5080" indent="-342900">
              <a:lnSpc>
                <a:spcPts val="1730"/>
              </a:lnSpc>
              <a:spcBef>
                <a:spcPts val="4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Во взрослом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организме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гемопоэтические стволовые клетки находятся </a:t>
            </a:r>
            <a:r>
              <a:rPr sz="1800" spc="-38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главным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образом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в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костном мозге,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где они в норме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довольно редко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делятся,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производя</a:t>
            </a:r>
            <a:r>
              <a:rPr sz="1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новые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стволовые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клетки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(самообновление).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875" y="1412875"/>
            <a:ext cx="5689600" cy="32353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795" y="482853"/>
            <a:ext cx="5801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Гемопоэз</a:t>
            </a:r>
            <a:r>
              <a:rPr sz="4400" spc="-30" dirty="0"/>
              <a:t> </a:t>
            </a:r>
            <a:r>
              <a:rPr sz="4400" dirty="0"/>
              <a:t>в</a:t>
            </a:r>
            <a:r>
              <a:rPr sz="4400" spc="-50" dirty="0"/>
              <a:t> </a:t>
            </a:r>
            <a:r>
              <a:rPr sz="4400" dirty="0"/>
              <a:t>онтогенезе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1940"/>
            <a:ext cx="3795395" cy="41954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305435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Cambria"/>
                <a:cs typeface="Cambria"/>
              </a:rPr>
              <a:t>Эмбрион</a:t>
            </a:r>
            <a:r>
              <a:rPr sz="2400" spc="-45" dirty="0">
                <a:solidFill>
                  <a:srgbClr val="D50092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400" spc="-4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желточный </a:t>
            </a:r>
            <a:r>
              <a:rPr sz="2400" spc="-509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мешок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ts val="259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Cambria"/>
                <a:cs typeface="Cambria"/>
              </a:rPr>
              <a:t>Плод</a:t>
            </a:r>
            <a:r>
              <a:rPr sz="2400" spc="-35" dirty="0">
                <a:solidFill>
                  <a:srgbClr val="D50092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печень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→</a:t>
            </a:r>
            <a:endParaRPr sz="2400">
              <a:latin typeface="Cambria"/>
              <a:cs typeface="Cambria"/>
            </a:endParaRPr>
          </a:p>
          <a:p>
            <a:pPr marL="355600" marR="452120">
              <a:lnSpc>
                <a:spcPts val="2300"/>
              </a:lnSpc>
              <a:spcBef>
                <a:spcPts val="270"/>
              </a:spcBef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селезенка</a:t>
            </a:r>
            <a:r>
              <a:rPr sz="24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→</a:t>
            </a:r>
            <a:r>
              <a:rPr sz="2400" spc="-5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красный </a:t>
            </a:r>
            <a:r>
              <a:rPr sz="2400" spc="-509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костный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мозг</a:t>
            </a:r>
            <a:r>
              <a:rPr sz="24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(ККМ)</a:t>
            </a:r>
            <a:endParaRPr sz="2400">
              <a:latin typeface="Cambria"/>
              <a:cs typeface="Cambria"/>
            </a:endParaRPr>
          </a:p>
          <a:p>
            <a:pPr marL="355600" marR="267970" indent="-342900">
              <a:lnSpc>
                <a:spcPct val="8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D50092"/>
                </a:solidFill>
                <a:latin typeface="Cambria"/>
                <a:cs typeface="Cambria"/>
              </a:rPr>
              <a:t>Дети</a:t>
            </a:r>
            <a:r>
              <a:rPr sz="2400" spc="-25" dirty="0">
                <a:solidFill>
                  <a:srgbClr val="D50092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24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r>
              <a:rPr sz="24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ККМ</a:t>
            </a:r>
            <a:r>
              <a:rPr sz="24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длинных </a:t>
            </a:r>
            <a:r>
              <a:rPr sz="2400" spc="-5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костей</a:t>
            </a:r>
            <a:r>
              <a:rPr sz="24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рук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 и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ног</a:t>
            </a:r>
            <a:endParaRPr sz="2400">
              <a:latin typeface="Cambria"/>
              <a:cs typeface="Cambria"/>
            </a:endParaRPr>
          </a:p>
          <a:p>
            <a:pPr marL="355600" marR="5080" indent="-342900">
              <a:lnSpc>
                <a:spcPct val="8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Cambria"/>
                <a:cs typeface="Cambria"/>
              </a:rPr>
              <a:t>Взрослые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– в ККМ 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ребер, </a:t>
            </a:r>
            <a:r>
              <a:rPr sz="2400" spc="-5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грудины,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позвонков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и </a:t>
            </a:r>
            <a:r>
              <a:rPr sz="24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тазовых</a:t>
            </a:r>
            <a:r>
              <a:rPr sz="24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костей</a:t>
            </a:r>
            <a:endParaRPr sz="2400">
              <a:latin typeface="Cambria"/>
              <a:cs typeface="Cambria"/>
            </a:endParaRPr>
          </a:p>
          <a:p>
            <a:pPr marL="355600" marR="1306195" indent="-342900">
              <a:lnSpc>
                <a:spcPct val="8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«Кладбище </a:t>
            </a:r>
            <a:r>
              <a:rPr sz="24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Cambria"/>
                <a:cs typeface="Cambria"/>
              </a:rPr>
              <a:t>эритроцитов»</a:t>
            </a:r>
            <a:r>
              <a:rPr sz="2400" spc="-9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- </a:t>
            </a:r>
            <a:r>
              <a:rPr sz="2400" spc="-509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3399"/>
                </a:solidFill>
                <a:latin typeface="Cambria"/>
                <a:cs typeface="Cambria"/>
              </a:rPr>
              <a:t>селезенка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412873"/>
            <a:ext cx="4321175" cy="281470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80999" y="209295"/>
            <a:ext cx="447675" cy="5847755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схема кроветв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1"/>
            <a:ext cx="6172200" cy="647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48098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538" y="2502407"/>
            <a:ext cx="61201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Благодарю</a:t>
            </a:r>
            <a:r>
              <a:rPr sz="4400" dirty="0"/>
              <a:t> </a:t>
            </a:r>
            <a:r>
              <a:rPr sz="4400" spc="-5" dirty="0"/>
              <a:t>за</a:t>
            </a:r>
            <a:r>
              <a:rPr sz="4400" spc="-15" dirty="0"/>
              <a:t> </a:t>
            </a:r>
            <a:r>
              <a:rPr sz="4400" spc="-5" dirty="0"/>
              <a:t>внимание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6"/>
            <a:ext cx="8051800" cy="314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Другие</a:t>
            </a:r>
            <a:r>
              <a:rPr sz="3200" u="heavy" spc="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 </a:t>
            </a:r>
            <a:r>
              <a:rPr sz="32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органические</a:t>
            </a:r>
            <a:r>
              <a:rPr sz="3200" u="heavy" spc="1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 </a:t>
            </a:r>
            <a:r>
              <a:rPr sz="3200" u="heavy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компоненты</a:t>
            </a:r>
            <a:r>
              <a:rPr sz="3200" u="heavy" spc="2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 </a:t>
            </a:r>
            <a:r>
              <a:rPr sz="32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(2,1%)</a:t>
            </a:r>
            <a:endParaRPr sz="3200">
              <a:latin typeface="Cambria"/>
              <a:cs typeface="Cambria"/>
            </a:endParaRPr>
          </a:p>
          <a:p>
            <a:pPr marL="355600" marR="755650">
              <a:lnSpc>
                <a:spcPct val="100000"/>
              </a:lnSpc>
            </a:pP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– 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аминокислоты,</a:t>
            </a:r>
            <a:r>
              <a:rPr sz="3200" spc="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глюкоза,</a:t>
            </a:r>
            <a:r>
              <a:rPr sz="32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витамины, </a:t>
            </a:r>
            <a:r>
              <a:rPr sz="3200" spc="-69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гормоны, стероиды,</a:t>
            </a:r>
            <a:r>
              <a:rPr sz="3200" spc="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липиды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Неорганические</a:t>
            </a:r>
            <a:r>
              <a:rPr sz="3200" u="heavy" spc="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 </a:t>
            </a:r>
            <a:r>
              <a:rPr sz="32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mbria"/>
                <a:cs typeface="Cambria"/>
              </a:rPr>
              <a:t>соли (0,9%)</a:t>
            </a:r>
            <a:r>
              <a:rPr sz="32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endParaRPr sz="32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основном</a:t>
            </a:r>
            <a:r>
              <a:rPr sz="32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соли</a:t>
            </a:r>
            <a:r>
              <a:rPr sz="32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Cambria"/>
                <a:cs typeface="Cambria"/>
              </a:rPr>
              <a:t>натрия, калия и</a:t>
            </a:r>
            <a:r>
              <a:rPr sz="32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003399"/>
                </a:solidFill>
                <a:latin typeface="Cambria"/>
                <a:cs typeface="Cambria"/>
              </a:rPr>
              <a:t>кальция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15797"/>
            <a:ext cx="8070215" cy="223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1301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399"/>
                </a:solidFill>
                <a:latin typeface="Cambria"/>
                <a:cs typeface="Cambria"/>
              </a:rPr>
              <a:t>Осмотическое давление</a:t>
            </a:r>
            <a:r>
              <a:rPr sz="1800" b="1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-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это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сила,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вызывающая движение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растворителя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через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полупроницаемую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мембрану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из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менее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концентрированного</a:t>
            </a:r>
            <a:r>
              <a:rPr sz="1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раствора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endParaRPr sz="1800" dirty="0">
              <a:latin typeface="Cambria"/>
              <a:cs typeface="Cambria"/>
            </a:endParaRPr>
          </a:p>
          <a:p>
            <a:pPr marL="261747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более</a:t>
            </a:r>
            <a:r>
              <a:rPr sz="1800" spc="-4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концентрированный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Мера градиента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осмотического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давления</a:t>
            </a:r>
            <a:r>
              <a:rPr sz="18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называется</a:t>
            </a:r>
            <a:r>
              <a:rPr sz="18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003399"/>
                </a:solidFill>
                <a:latin typeface="Cambria"/>
                <a:cs typeface="Cambria"/>
              </a:rPr>
              <a:t>тоничностью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.</a:t>
            </a:r>
            <a:endParaRPr sz="1800" dirty="0">
              <a:latin typeface="Cambria"/>
              <a:cs typeface="Cambria"/>
            </a:endParaRPr>
          </a:p>
          <a:p>
            <a:pPr marL="355600" marR="26034" indent="-342900">
              <a:lnSpc>
                <a:spcPts val="1939"/>
              </a:lnSpc>
              <a:spcBef>
                <a:spcPts val="46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Раствор,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имеющий более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высокое осмотическое давление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по сравнению с </a:t>
            </a:r>
            <a:r>
              <a:rPr sz="1800" spc="-38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другим раствором,</a:t>
            </a:r>
            <a:r>
              <a:rPr sz="18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называется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гипертоническим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,</a:t>
            </a:r>
            <a:r>
              <a:rPr sz="18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имеющий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более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низкое</a:t>
            </a:r>
            <a:endParaRPr sz="1800" dirty="0">
              <a:latin typeface="Cambria"/>
              <a:cs typeface="Cambria"/>
            </a:endParaRPr>
          </a:p>
          <a:p>
            <a:pPr marL="355600">
              <a:lnSpc>
                <a:spcPts val="1920"/>
              </a:lnSpc>
            </a:pPr>
            <a:r>
              <a:rPr sz="1800" dirty="0">
                <a:solidFill>
                  <a:srgbClr val="003399"/>
                </a:solidFill>
                <a:latin typeface="Cambria"/>
                <a:cs typeface="Cambria"/>
              </a:rPr>
              <a:t>—</a:t>
            </a:r>
            <a:r>
              <a:rPr sz="18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гипотоническим</a:t>
            </a:r>
            <a:r>
              <a:rPr sz="1800" spc="-5" dirty="0">
                <a:solidFill>
                  <a:srgbClr val="003399"/>
                </a:solidFill>
                <a:latin typeface="Cambria"/>
                <a:cs typeface="Cambria"/>
              </a:rPr>
              <a:t>.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971800"/>
            <a:ext cx="6943472" cy="34714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49"/>
            <a:ext cx="9144000" cy="68563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76" y="514095"/>
            <a:ext cx="75742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Эритроциты</a:t>
            </a:r>
            <a:r>
              <a:rPr spc="-15" dirty="0"/>
              <a:t> </a:t>
            </a:r>
            <a:r>
              <a:rPr sz="3200" dirty="0"/>
              <a:t>(4</a:t>
            </a:r>
            <a:r>
              <a:rPr sz="3200" spc="-10" dirty="0"/>
              <a:t> </a:t>
            </a:r>
            <a:r>
              <a:rPr sz="3200" dirty="0"/>
              <a:t>-</a:t>
            </a:r>
            <a:r>
              <a:rPr sz="3200" spc="-20" dirty="0"/>
              <a:t> </a:t>
            </a:r>
            <a:r>
              <a:rPr sz="3200" dirty="0"/>
              <a:t>6</a:t>
            </a:r>
            <a:r>
              <a:rPr sz="3200" spc="-10" dirty="0"/>
              <a:t> </a:t>
            </a:r>
            <a:r>
              <a:rPr sz="3200" dirty="0"/>
              <a:t>млн</a:t>
            </a:r>
            <a:r>
              <a:rPr sz="3200" spc="-10" dirty="0"/>
              <a:t> </a:t>
            </a:r>
            <a:r>
              <a:rPr sz="3200" dirty="0"/>
              <a:t>в</a:t>
            </a:r>
            <a:r>
              <a:rPr sz="3200" spc="-20" dirty="0"/>
              <a:t> </a:t>
            </a:r>
            <a:r>
              <a:rPr sz="3200" dirty="0"/>
              <a:t>1</a:t>
            </a:r>
            <a:r>
              <a:rPr sz="3200" spc="-10" dirty="0"/>
              <a:t> </a:t>
            </a:r>
            <a:r>
              <a:rPr sz="3200" dirty="0"/>
              <a:t>мм³</a:t>
            </a:r>
            <a:r>
              <a:rPr sz="3200" spc="-25" dirty="0"/>
              <a:t> </a:t>
            </a:r>
            <a:r>
              <a:rPr sz="3200" spc="-5" dirty="0"/>
              <a:t>крови)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65351"/>
            <a:ext cx="3802379" cy="34397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Размер</a:t>
            </a:r>
            <a:r>
              <a:rPr sz="20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7-8</a:t>
            </a:r>
            <a:r>
              <a:rPr sz="20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мкм</a:t>
            </a:r>
            <a:endParaRPr sz="2000">
              <a:latin typeface="Cambria"/>
              <a:cs typeface="Cambria"/>
            </a:endParaRPr>
          </a:p>
          <a:p>
            <a:pPr marL="355600" marR="48831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Форма –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двояковогнутый </a:t>
            </a:r>
            <a:r>
              <a:rPr sz="2000" spc="-4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диск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Контейнер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гемоглобина,</a:t>
            </a:r>
            <a:endParaRPr sz="2000">
              <a:latin typeface="Cambria"/>
              <a:cs typeface="Cambria"/>
            </a:endParaRPr>
          </a:p>
          <a:p>
            <a:pPr marL="355600" marR="5080">
              <a:lnSpc>
                <a:spcPct val="100000"/>
              </a:lnSpc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окруженный плазматической </a:t>
            </a:r>
            <a:r>
              <a:rPr sz="2000" spc="-4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мембраной</a:t>
            </a:r>
            <a:endParaRPr sz="2000">
              <a:latin typeface="Cambria"/>
              <a:cs typeface="Cambria"/>
            </a:endParaRPr>
          </a:p>
          <a:p>
            <a:pPr marL="355600" marR="29083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Гемоглобин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связывает 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кислород</a:t>
            </a:r>
            <a:r>
              <a:rPr sz="20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r>
              <a:rPr sz="20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углекислый</a:t>
            </a:r>
            <a:r>
              <a:rPr sz="20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газ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Нет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ядра и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органоидов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Время</a:t>
            </a:r>
            <a:r>
              <a:rPr sz="2000" spc="-5" dirty="0">
                <a:solidFill>
                  <a:srgbClr val="003399"/>
                </a:solidFill>
                <a:latin typeface="Cambria"/>
                <a:cs typeface="Cambria"/>
              </a:rPr>
              <a:t> жизни</a:t>
            </a:r>
            <a:r>
              <a:rPr sz="20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3399"/>
                </a:solidFill>
                <a:latin typeface="Cambria"/>
                <a:cs typeface="Cambria"/>
              </a:rPr>
              <a:t>100-120</a:t>
            </a:r>
            <a:r>
              <a:rPr sz="20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mbria"/>
                <a:cs typeface="Cambria"/>
              </a:rPr>
              <a:t>дней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425" y="1412875"/>
            <a:ext cx="2657475" cy="21272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518936" y="1591436"/>
            <a:ext cx="4304665" cy="4963795"/>
            <a:chOff x="4518936" y="1591436"/>
            <a:chExt cx="4304665" cy="49637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8567" y="1591436"/>
              <a:ext cx="1205191" cy="20237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8936" y="3644963"/>
              <a:ext cx="4304211" cy="2909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679" y="482853"/>
            <a:ext cx="30867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Гемоглобин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15542"/>
            <a:ext cx="4006215" cy="48056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marR="467359" indent="-342900">
              <a:lnSpc>
                <a:spcPts val="1730"/>
              </a:lnSpc>
              <a:spcBef>
                <a:spcPts val="31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Молекула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гемоглобина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состоит</a:t>
            </a:r>
            <a:r>
              <a:rPr sz="16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из </a:t>
            </a:r>
            <a:r>
              <a:rPr sz="1600" spc="-3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четырех полипептидных цепей,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каждая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белковая цепь содержит</a:t>
            </a:r>
            <a:endParaRPr sz="1600">
              <a:latin typeface="Cambria"/>
              <a:cs typeface="Cambria"/>
            </a:endParaRPr>
          </a:p>
          <a:p>
            <a:pPr marL="355600">
              <a:lnSpc>
                <a:spcPts val="1700"/>
              </a:lnSpc>
            </a:pP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связанный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с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железом</a:t>
            </a:r>
            <a:r>
              <a:rPr sz="16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комплекс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–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гем.</a:t>
            </a:r>
            <a:endParaRPr sz="1600">
              <a:latin typeface="Cambria"/>
              <a:cs typeface="Cambria"/>
            </a:endParaRPr>
          </a:p>
          <a:p>
            <a:pPr marL="355600" marR="512445" indent="-342900">
              <a:lnSpc>
                <a:spcPts val="173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У здорового взрослого человека </a:t>
            </a:r>
            <a:r>
              <a:rPr sz="1600" spc="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эритроциты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могут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содержать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три</a:t>
            </a:r>
            <a:endParaRPr sz="1600">
              <a:latin typeface="Cambria"/>
              <a:cs typeface="Cambria"/>
            </a:endParaRPr>
          </a:p>
          <a:p>
            <a:pPr marL="355600">
              <a:lnSpc>
                <a:spcPts val="1605"/>
              </a:lnSpc>
            </a:pP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формы</a:t>
            </a:r>
            <a:r>
              <a:rPr sz="16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гемоглобина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HbA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(97%),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Hb2A</a:t>
            </a:r>
            <a:endParaRPr sz="1600">
              <a:latin typeface="Cambria"/>
              <a:cs typeface="Cambria"/>
            </a:endParaRPr>
          </a:p>
          <a:p>
            <a:pPr marL="355600">
              <a:lnSpc>
                <a:spcPts val="1825"/>
              </a:lnSpc>
            </a:pP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(2%)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HbF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(1%)</a:t>
            </a:r>
            <a:endParaRPr sz="1600">
              <a:latin typeface="Cambria"/>
              <a:cs typeface="Cambria"/>
            </a:endParaRPr>
          </a:p>
          <a:p>
            <a:pPr marL="355600" indent="-342900">
              <a:lnSpc>
                <a:spcPts val="1825"/>
              </a:lnSpc>
              <a:spcBef>
                <a:spcPts val="19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У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новорожденных</a:t>
            </a:r>
            <a:r>
              <a:rPr sz="16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80%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-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 HbF,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к</a:t>
            </a:r>
            <a:endParaRPr sz="1600">
              <a:latin typeface="Cambria"/>
              <a:cs typeface="Cambria"/>
            </a:endParaRPr>
          </a:p>
          <a:p>
            <a:pPr marL="355600" marR="130810">
              <a:lnSpc>
                <a:spcPts val="1730"/>
              </a:lnSpc>
              <a:spcBef>
                <a:spcPts val="120"/>
              </a:spcBef>
            </a:pP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восьмому</a:t>
            </a:r>
            <a:r>
              <a:rPr sz="1600" spc="-3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месяцу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жизни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соотношение </a:t>
            </a:r>
            <a:r>
              <a:rPr sz="1600" spc="-3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становится</a:t>
            </a:r>
            <a:r>
              <a:rPr sz="1600" spc="-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как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 у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взрослого.</a:t>
            </a:r>
            <a:endParaRPr sz="1600">
              <a:latin typeface="Cambria"/>
              <a:cs typeface="Cambria"/>
            </a:endParaRPr>
          </a:p>
          <a:p>
            <a:pPr marL="355600" marR="39370" indent="-342900">
              <a:lnSpc>
                <a:spcPts val="173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HbS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 -аномальная</a:t>
            </a:r>
            <a:r>
              <a:rPr sz="1600" spc="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форма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гемоглобина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у </a:t>
            </a:r>
            <a:r>
              <a:rPr sz="1600" spc="-3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больных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серповидно-клеточной</a:t>
            </a:r>
            <a:endParaRPr sz="1600">
              <a:latin typeface="Cambria"/>
              <a:cs typeface="Cambria"/>
            </a:endParaRPr>
          </a:p>
          <a:p>
            <a:pPr marL="355600">
              <a:lnSpc>
                <a:spcPts val="1605"/>
              </a:lnSpc>
            </a:pP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анемией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(аминокислота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глютамин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endParaRPr sz="1600">
              <a:latin typeface="Cambria"/>
              <a:cs typeface="Cambria"/>
            </a:endParaRPr>
          </a:p>
          <a:p>
            <a:pPr marL="355600" marR="5080">
              <a:lnSpc>
                <a:spcPts val="1730"/>
              </a:lnSpc>
              <a:spcBef>
                <a:spcPts val="120"/>
              </a:spcBef>
            </a:pP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HbA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заменена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валином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HbS).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HbS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плохо </a:t>
            </a:r>
            <a:r>
              <a:rPr sz="1600" spc="-3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растворим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при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низких концентрациях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кислорода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и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кристаллизуется</a:t>
            </a:r>
            <a:r>
              <a:rPr sz="1600" spc="-1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в</a:t>
            </a:r>
            <a:endParaRPr sz="1600">
              <a:latin typeface="Cambria"/>
              <a:cs typeface="Cambria"/>
            </a:endParaRPr>
          </a:p>
          <a:p>
            <a:pPr marL="355600">
              <a:lnSpc>
                <a:spcPts val="1605"/>
              </a:lnSpc>
            </a:pP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палочковидные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структуры,</a:t>
            </a:r>
            <a:endParaRPr sz="1600">
              <a:latin typeface="Cambria"/>
              <a:cs typeface="Cambria"/>
            </a:endParaRPr>
          </a:p>
          <a:p>
            <a:pPr marL="355600">
              <a:lnSpc>
                <a:spcPts val="1730"/>
              </a:lnSpc>
            </a:pP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деформируя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эритроцит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0066"/>
                </a:solidFill>
                <a:latin typeface="Cambria"/>
                <a:cs typeface="Cambria"/>
              </a:rPr>
              <a:t>(стрелка</a:t>
            </a:r>
            <a:r>
              <a:rPr sz="1600" spc="-5" dirty="0">
                <a:solidFill>
                  <a:srgbClr val="FF0066"/>
                </a:solidFill>
                <a:latin typeface="Cambria"/>
                <a:cs typeface="Cambria"/>
              </a:rPr>
              <a:t>).</a:t>
            </a:r>
            <a:endParaRPr sz="1600">
              <a:latin typeface="Cambria"/>
              <a:cs typeface="Cambria"/>
            </a:endParaRPr>
          </a:p>
          <a:p>
            <a:pPr marL="355600" marR="137795">
              <a:lnSpc>
                <a:spcPts val="1730"/>
              </a:lnSpc>
              <a:spcBef>
                <a:spcPts val="120"/>
              </a:spcBef>
            </a:pP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Такие</a:t>
            </a:r>
            <a:r>
              <a:rPr sz="1600" spc="-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эритроциты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с</a:t>
            </a:r>
            <a:r>
              <a:rPr sz="1600" spc="-2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трудом</a:t>
            </a:r>
            <a:r>
              <a:rPr sz="1600" spc="-40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проходят </a:t>
            </a:r>
            <a:r>
              <a:rPr sz="1600" spc="-33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через</a:t>
            </a:r>
            <a:r>
              <a:rPr sz="1600" spc="-2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капилляры</a:t>
            </a:r>
            <a:r>
              <a:rPr sz="1600" spc="15" dirty="0">
                <a:solidFill>
                  <a:srgbClr val="003399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3399"/>
                </a:solidFill>
                <a:latin typeface="Cambria"/>
                <a:cs typeface="Cambria"/>
              </a:rPr>
              <a:t>и </a:t>
            </a:r>
            <a:r>
              <a:rPr sz="1600" spc="-5" dirty="0">
                <a:solidFill>
                  <a:srgbClr val="003399"/>
                </a:solidFill>
                <a:latin typeface="Cambria"/>
                <a:cs typeface="Cambria"/>
              </a:rPr>
              <a:t>разрушаются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32426" y="1268475"/>
            <a:ext cx="3672204" cy="5589905"/>
            <a:chOff x="4932426" y="1268475"/>
            <a:chExt cx="3672204" cy="55899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825" y="4148200"/>
              <a:ext cx="3384550" cy="27097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426" y="1268475"/>
              <a:ext cx="3671824" cy="2938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1087</Words>
  <Application>Microsoft Office PowerPoint</Application>
  <PresentationFormat>Экран (4:3)</PresentationFormat>
  <Paragraphs>203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</vt:lpstr>
      <vt:lpstr>Microsoft Sans Serif</vt:lpstr>
      <vt:lpstr>Times New Roman</vt:lpstr>
      <vt:lpstr>Office Theme</vt:lpstr>
      <vt:lpstr>Презентация PowerPoint</vt:lpstr>
      <vt:lpstr>Кровь – разновидность  соединительной ткани</vt:lpstr>
      <vt:lpstr>Плазма – межклеточное вещество</vt:lpstr>
      <vt:lpstr>Белки плазмы (7%)</vt:lpstr>
      <vt:lpstr>Презентация PowerPoint</vt:lpstr>
      <vt:lpstr>Презентация PowerPoint</vt:lpstr>
      <vt:lpstr>Презентация PowerPoint</vt:lpstr>
      <vt:lpstr>Эритроциты (4 - 6 млн в 1 мм³ крови)</vt:lpstr>
      <vt:lpstr>Гемоглобин</vt:lpstr>
      <vt:lpstr>Гематокрит</vt:lpstr>
      <vt:lpstr>Мембрана и цитоскелет  эритроцитов</vt:lpstr>
      <vt:lpstr>Лейкоциты (6-10 тыс в 1 мм³ крови)</vt:lpstr>
      <vt:lpstr>Лейкоцитарная формула</vt:lpstr>
      <vt:lpstr>Все лейкоциты имеют  способность к диапедезу</vt:lpstr>
      <vt:lpstr>Лимфоциты (19-37%)</vt:lpstr>
      <vt:lpstr>Презентация PowerPoint</vt:lpstr>
      <vt:lpstr>Моноциты (3-11%)</vt:lpstr>
      <vt:lpstr>Презентация PowerPoint</vt:lpstr>
      <vt:lpstr>Презентация PowerPoint</vt:lpstr>
      <vt:lpstr>Нейтрофилы (47-72%)</vt:lpstr>
      <vt:lpstr>Нейтрофилы - микрофаги</vt:lpstr>
      <vt:lpstr>Базофилы (0-1%)</vt:lpstr>
      <vt:lpstr>Презентация PowerPoint</vt:lpstr>
      <vt:lpstr>Эозинофилы (0,5-5%)</vt:lpstr>
      <vt:lpstr>Мазок крови Окраска по Романовскому–Гимзе.</vt:lpstr>
      <vt:lpstr>Тромбоциты – кровяные  пластинки</vt:lpstr>
      <vt:lpstr>Презентация PowerPoint</vt:lpstr>
      <vt:lpstr>Красный костный мозг. Мегакариоцит и  образующиеся тромбоциты (P-platelets)</vt:lpstr>
      <vt:lpstr>Окрашенная сканирующая электронная микроскопия  (эритроциты, лейкоцит, тромбоциты)</vt:lpstr>
      <vt:lpstr>Кроветворение - гемопоэз</vt:lpstr>
      <vt:lpstr>Презентация PowerPoint</vt:lpstr>
      <vt:lpstr>Гемопоэтическия стволовая клетка  (ГСК)</vt:lpstr>
      <vt:lpstr>Презентация PowerPoint</vt:lpstr>
      <vt:lpstr>Презентация PowerPoint</vt:lpstr>
      <vt:lpstr>Кроветворные стволовые клетки дают начало коммитированным  клеткам-предшественницам, которые уже необратимо определились  как предки кровяных клеток одного или нескольких типов.</vt:lpstr>
      <vt:lpstr>Четыре направления  дифференцировки</vt:lpstr>
      <vt:lpstr>Презентация PowerPoint</vt:lpstr>
      <vt:lpstr>Эритропоэз</vt:lpstr>
      <vt:lpstr>Эритропоэз</vt:lpstr>
      <vt:lpstr>Эритропоэтин</vt:lpstr>
      <vt:lpstr>Смена очагов гемопоэза в  онтогенезе</vt:lpstr>
      <vt:lpstr>Гемопоэз в онтогенезе</vt:lpstr>
      <vt:lpstr>С х е м а  к р о в е т в о р е н и я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Кровь и кроветворение</dc:title>
  <dc:creator>KAP</dc:creator>
  <cp:lastModifiedBy>Шалахметова Тамара</cp:lastModifiedBy>
  <cp:revision>4</cp:revision>
  <dcterms:created xsi:type="dcterms:W3CDTF">2023-11-08T12:22:07Z</dcterms:created>
  <dcterms:modified xsi:type="dcterms:W3CDTF">2023-11-09T08:59:26Z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2023-11-08T00:00:00Z</vt:filetime>
  </property>
</Properties>
</file>